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League Spartan"/>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1" roundtripDataSignature="AMtx7mjES6+QMl0DXXHn8sY7C2zk9mJp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agueSpartan-bold.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eagueSpartan-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dof.gov.my/sumber/perangkaan-perikanan-i/" TargetMode="External"/><Relationship Id="rId4" Type="http://schemas.openxmlformats.org/officeDocument/2006/relationships/hyperlink" Target="https://rqims.doe.gov.my/rqims_conti/home_conti.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7.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2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8"/>
        </a:solidFill>
      </p:bgPr>
    </p:bg>
    <p:spTree>
      <p:nvGrpSpPr>
        <p:cNvPr id="83" name="Shape 83"/>
        <p:cNvGrpSpPr/>
        <p:nvPr/>
      </p:nvGrpSpPr>
      <p:grpSpPr>
        <a:xfrm>
          <a:off x="0" y="0"/>
          <a:ext cx="0" cy="0"/>
          <a:chOff x="0" y="0"/>
          <a:chExt cx="0" cy="0"/>
        </a:xfrm>
      </p:grpSpPr>
      <p:sp>
        <p:nvSpPr>
          <p:cNvPr id="84" name="Google Shape;84;p1"/>
          <p:cNvSpPr/>
          <p:nvPr/>
        </p:nvSpPr>
        <p:spPr>
          <a:xfrm>
            <a:off x="-95534" y="-320807"/>
            <a:ext cx="18683370" cy="10928615"/>
          </a:xfrm>
          <a:custGeom>
            <a:rect b="b" l="l" r="r" t="t"/>
            <a:pathLst>
              <a:path extrusionOk="0" h="10928615" w="13110608">
                <a:moveTo>
                  <a:pt x="0" y="0"/>
                </a:moveTo>
                <a:lnTo>
                  <a:pt x="13110608" y="0"/>
                </a:lnTo>
                <a:lnTo>
                  <a:pt x="13110608" y="10928614"/>
                </a:lnTo>
                <a:lnTo>
                  <a:pt x="0" y="10928614"/>
                </a:lnTo>
                <a:lnTo>
                  <a:pt x="0" y="0"/>
                </a:lnTo>
                <a:close/>
              </a:path>
            </a:pathLst>
          </a:custGeom>
          <a:blipFill rotWithShape="1">
            <a:blip r:embed="rId3">
              <a:alphaModFix/>
            </a:blip>
            <a:stretch>
              <a:fillRect b="-308" l="-22004" r="-3628" t="-17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5" name="Google Shape;85;p1"/>
          <p:cNvGrpSpPr/>
          <p:nvPr/>
        </p:nvGrpSpPr>
        <p:grpSpPr>
          <a:xfrm>
            <a:off x="-25310" y="1651271"/>
            <a:ext cx="15116341" cy="7077622"/>
            <a:chOff x="0" y="0"/>
            <a:chExt cx="20155121" cy="9436829"/>
          </a:xfrm>
        </p:grpSpPr>
        <p:sp>
          <p:nvSpPr>
            <p:cNvPr id="86" name="Google Shape;86;p1"/>
            <p:cNvSpPr/>
            <p:nvPr/>
          </p:nvSpPr>
          <p:spPr>
            <a:xfrm>
              <a:off x="0" y="0"/>
              <a:ext cx="20155121" cy="9436829"/>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txBox="1"/>
            <p:nvPr/>
          </p:nvSpPr>
          <p:spPr>
            <a:xfrm>
              <a:off x="295761" y="2273249"/>
              <a:ext cx="18999000" cy="5755500"/>
            </a:xfrm>
            <a:prstGeom prst="rect">
              <a:avLst/>
            </a:prstGeom>
            <a:noFill/>
            <a:ln>
              <a:noFill/>
            </a:ln>
          </p:spPr>
          <p:txBody>
            <a:bodyPr anchorCtr="0" anchor="t" bIns="0" lIns="0" spcFirstLastPara="1" rIns="0" wrap="square" tIns="0">
              <a:spAutoFit/>
            </a:bodyPr>
            <a:lstStyle/>
            <a:p>
              <a:pPr indent="0" lvl="0" marL="0" marR="0" rtl="0" algn="l">
                <a:lnSpc>
                  <a:spcPct val="115003"/>
                </a:lnSpc>
                <a:spcBef>
                  <a:spcPts val="0"/>
                </a:spcBef>
                <a:spcAft>
                  <a:spcPts val="0"/>
                </a:spcAft>
                <a:buClr>
                  <a:srgbClr val="000000"/>
                </a:buClr>
                <a:buSzPts val="8498"/>
                <a:buFont typeface="Arial"/>
                <a:buNone/>
              </a:pPr>
              <a:r>
                <a:rPr b="1" i="0" lang="en-US" sz="8498" u="none" cap="none" strike="noStrike">
                  <a:solidFill>
                    <a:schemeClr val="dk1"/>
                  </a:solidFill>
                  <a:latin typeface="League Spartan"/>
                  <a:ea typeface="League Spartan"/>
                  <a:cs typeface="League Spartan"/>
                  <a:sym typeface="League Spartan"/>
                </a:rPr>
                <a:t>How pollution and climate change impact on Malaysian Fisheries</a:t>
              </a:r>
              <a:endParaRPr b="1" i="0" sz="1400" u="none" cap="none" strike="noStrike">
                <a:solidFill>
                  <a:schemeClr val="dk1"/>
                </a:solidFill>
                <a:latin typeface="Arial"/>
                <a:ea typeface="Arial"/>
                <a:cs typeface="Arial"/>
                <a:sym typeface="Arial"/>
              </a:endParaRPr>
            </a:p>
          </p:txBody>
        </p:sp>
        <p:sp>
          <p:nvSpPr>
            <p:cNvPr id="88" name="Google Shape;88;p1"/>
            <p:cNvSpPr/>
            <p:nvPr/>
          </p:nvSpPr>
          <p:spPr>
            <a:xfrm>
              <a:off x="414365" y="846737"/>
              <a:ext cx="11341277" cy="1180252"/>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839216" y="1094696"/>
              <a:ext cx="10491600" cy="70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432"/>
                <a:buFont typeface="Arial"/>
                <a:buNone/>
              </a:pPr>
              <a:r>
                <a:rPr b="0" i="0" lang="en-US" sz="3432" u="none" cap="none" strike="noStrike">
                  <a:solidFill>
                    <a:srgbClr val="D9C1BB"/>
                  </a:solidFill>
                  <a:latin typeface="Arial"/>
                  <a:ea typeface="Arial"/>
                  <a:cs typeface="Arial"/>
                  <a:sym typeface="Arial"/>
                </a:rPr>
                <a:t>DATATRICKS</a:t>
              </a:r>
              <a:endParaRPr b="0" i="0" sz="1400" u="none" cap="none" strike="noStrike">
                <a:solidFill>
                  <a:srgbClr val="000000"/>
                </a:solidFill>
                <a:latin typeface="Arial"/>
                <a:ea typeface="Arial"/>
                <a:cs typeface="Arial"/>
                <a:sym typeface="Arial"/>
              </a:endParaRPr>
            </a:p>
          </p:txBody>
        </p:sp>
      </p:grpSp>
      <p:sp>
        <p:nvSpPr>
          <p:cNvPr id="90" name="Google Shape;90;p1"/>
          <p:cNvSpPr txBox="1"/>
          <p:nvPr/>
        </p:nvSpPr>
        <p:spPr>
          <a:xfrm>
            <a:off x="56864" y="8052523"/>
            <a:ext cx="100506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500"/>
              <a:buFont typeface="Arial"/>
              <a:buNone/>
            </a:pPr>
            <a:r>
              <a:rPr b="0" i="0" lang="en-US" sz="2500" u="none" cap="none" strike="noStrike">
                <a:solidFill>
                  <a:schemeClr val="dk1"/>
                </a:solidFill>
                <a:latin typeface="Arial"/>
                <a:ea typeface="Arial"/>
                <a:cs typeface="Arial"/>
                <a:sym typeface="Arial"/>
              </a:rPr>
              <a:t>Faculty of Computing, Universiti Teknologi Malaysia</a:t>
            </a:r>
            <a:endParaRPr b="0" i="0" sz="1400" u="none" cap="none" strike="noStrike">
              <a:solidFill>
                <a:schemeClr val="dk1"/>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sp>
        <p:nvSpPr>
          <p:cNvPr id="91" name="Google Shape;91;p1"/>
          <p:cNvSpPr/>
          <p:nvPr/>
        </p:nvSpPr>
        <p:spPr>
          <a:xfrm>
            <a:off x="13800711" y="7528896"/>
            <a:ext cx="1290319" cy="1199997"/>
          </a:xfrm>
          <a:custGeom>
            <a:rect b="b" l="l" r="r" t="t"/>
            <a:pathLst>
              <a:path extrusionOk="0" h="1199997" w="1290319">
                <a:moveTo>
                  <a:pt x="0" y="0"/>
                </a:moveTo>
                <a:lnTo>
                  <a:pt x="1290319" y="0"/>
                </a:lnTo>
                <a:lnTo>
                  <a:pt x="1290319" y="1199996"/>
                </a:lnTo>
                <a:lnTo>
                  <a:pt x="0" y="11999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584D"/>
        </a:solidFill>
      </p:bgPr>
    </p:bg>
    <p:spTree>
      <p:nvGrpSpPr>
        <p:cNvPr id="220" name="Shape 220"/>
        <p:cNvGrpSpPr/>
        <p:nvPr/>
      </p:nvGrpSpPr>
      <p:grpSpPr>
        <a:xfrm>
          <a:off x="0" y="0"/>
          <a:ext cx="0" cy="0"/>
          <a:chOff x="0" y="0"/>
          <a:chExt cx="0" cy="0"/>
        </a:xfrm>
      </p:grpSpPr>
      <p:sp>
        <p:nvSpPr>
          <p:cNvPr id="221" name="Google Shape;221;p9"/>
          <p:cNvSpPr/>
          <p:nvPr/>
        </p:nvSpPr>
        <p:spPr>
          <a:xfrm>
            <a:off x="11505062" y="69832"/>
            <a:ext cx="10246646" cy="2402005"/>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
          <p:cNvSpPr txBox="1"/>
          <p:nvPr/>
        </p:nvSpPr>
        <p:spPr>
          <a:xfrm>
            <a:off x="12006092" y="319694"/>
            <a:ext cx="8264277" cy="1908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200"/>
              <a:buFont typeface="Arial"/>
              <a:buNone/>
            </a:pPr>
            <a:r>
              <a:rPr b="0" i="0" lang="en-US" sz="6200" u="none" cap="none" strike="noStrike">
                <a:solidFill>
                  <a:srgbClr val="FEFFF8"/>
                </a:solidFill>
                <a:latin typeface="League Spartan"/>
                <a:ea typeface="League Spartan"/>
                <a:cs typeface="League Spartan"/>
                <a:sym typeface="League Spartan"/>
              </a:rPr>
              <a:t>Issues of </a:t>
            </a:r>
            <a:endParaRPr/>
          </a:p>
          <a:p>
            <a:pPr indent="0" lvl="0" marL="0" marR="0" rtl="0" algn="l">
              <a:lnSpc>
                <a:spcPct val="100000"/>
              </a:lnSpc>
              <a:spcBef>
                <a:spcPts val="0"/>
              </a:spcBef>
              <a:spcAft>
                <a:spcPts val="0"/>
              </a:spcAft>
              <a:buClr>
                <a:srgbClr val="000000"/>
              </a:buClr>
              <a:buSzPts val="6200"/>
              <a:buFont typeface="Arial"/>
              <a:buNone/>
            </a:pPr>
            <a:r>
              <a:rPr b="0" i="0" lang="en-US" sz="6200" u="none" cap="none" strike="noStrike">
                <a:solidFill>
                  <a:srgbClr val="FEFFF8"/>
                </a:solidFill>
                <a:latin typeface="League Spartan"/>
                <a:ea typeface="League Spartan"/>
                <a:cs typeface="League Spartan"/>
                <a:sym typeface="League Spartan"/>
              </a:rPr>
              <a:t>climate change</a:t>
            </a:r>
            <a:endParaRPr b="0" i="0" sz="1400" u="none" cap="none" strike="noStrike">
              <a:solidFill>
                <a:srgbClr val="000000"/>
              </a:solidFill>
              <a:latin typeface="Arial"/>
              <a:ea typeface="Arial"/>
              <a:cs typeface="Arial"/>
              <a:sym typeface="Arial"/>
            </a:endParaRPr>
          </a:p>
        </p:txBody>
      </p:sp>
      <p:sp>
        <p:nvSpPr>
          <p:cNvPr id="223" name="Google Shape;223;p9"/>
          <p:cNvSpPr txBox="1"/>
          <p:nvPr/>
        </p:nvSpPr>
        <p:spPr>
          <a:xfrm>
            <a:off x="11505062" y="3610966"/>
            <a:ext cx="6369875" cy="6007414"/>
          </a:xfrm>
          <a:prstGeom prst="rect">
            <a:avLst/>
          </a:prstGeom>
          <a:noFill/>
          <a:ln>
            <a:noFill/>
          </a:ln>
        </p:spPr>
        <p:txBody>
          <a:bodyPr anchorCtr="0" anchor="t" bIns="0" lIns="0" spcFirstLastPara="1" rIns="0" wrap="square" tIns="0">
            <a:spAutoFit/>
          </a:bodyPr>
          <a:lstStyle/>
          <a:p>
            <a:pPr indent="0" lvl="0" marL="0" marR="0" rtl="0" algn="just">
              <a:lnSpc>
                <a:spcPct val="124985"/>
              </a:lnSpc>
              <a:spcBef>
                <a:spcPts val="0"/>
              </a:spcBef>
              <a:spcAft>
                <a:spcPts val="0"/>
              </a:spcAft>
              <a:buClr>
                <a:srgbClr val="000000"/>
              </a:buClr>
              <a:buSzPts val="3470"/>
              <a:buFont typeface="Arial"/>
              <a:buNone/>
            </a:pPr>
            <a:r>
              <a:rPr b="0" i="0" lang="en-US" sz="3470" u="none" cap="none" strike="noStrike">
                <a:solidFill>
                  <a:srgbClr val="FEFFF8"/>
                </a:solidFill>
                <a:latin typeface="Arial"/>
                <a:ea typeface="Arial"/>
                <a:cs typeface="Arial"/>
                <a:sym typeface="Arial"/>
              </a:rPr>
              <a:t>The average Malaysia sea surface temperature has been </a:t>
            </a:r>
            <a:r>
              <a:rPr b="1" i="0" lang="en-US" sz="3470" u="none" cap="none" strike="noStrike">
                <a:solidFill>
                  <a:srgbClr val="FF0000"/>
                </a:solidFill>
                <a:latin typeface="Arial"/>
                <a:ea typeface="Arial"/>
                <a:cs typeface="Arial"/>
                <a:sym typeface="Arial"/>
              </a:rPr>
              <a:t>increasing since 2020 (a)</a:t>
            </a:r>
            <a:r>
              <a:rPr b="0" i="0" lang="en-US" sz="3470" u="none" cap="none" strike="noStrike">
                <a:solidFill>
                  <a:srgbClr val="FEFFF8"/>
                </a:solidFill>
                <a:latin typeface="Arial"/>
                <a:ea typeface="Arial"/>
                <a:cs typeface="Arial"/>
                <a:sym typeface="Arial"/>
              </a:rPr>
              <a:t>, with the past three years being the warmest on record.</a:t>
            </a:r>
            <a:endParaRPr/>
          </a:p>
          <a:p>
            <a:pPr indent="0" lvl="0" marL="0" marR="0" rtl="0" algn="just">
              <a:lnSpc>
                <a:spcPct val="124985"/>
              </a:lnSpc>
              <a:spcBef>
                <a:spcPts val="0"/>
              </a:spcBef>
              <a:spcAft>
                <a:spcPts val="0"/>
              </a:spcAft>
              <a:buClr>
                <a:srgbClr val="000000"/>
              </a:buClr>
              <a:buSzPts val="3470"/>
              <a:buFont typeface="Arial"/>
              <a:buNone/>
            </a:pPr>
            <a:r>
              <a:t/>
            </a:r>
            <a:endParaRPr b="0" i="0" sz="3470" u="none" cap="none" strike="noStrike">
              <a:solidFill>
                <a:srgbClr val="FEFFF8"/>
              </a:solidFill>
              <a:latin typeface="Arial"/>
              <a:ea typeface="Arial"/>
              <a:cs typeface="Arial"/>
              <a:sym typeface="Arial"/>
            </a:endParaRPr>
          </a:p>
          <a:p>
            <a:pPr indent="0" lvl="0" marL="0" marR="0" rtl="0" algn="just">
              <a:lnSpc>
                <a:spcPct val="124985"/>
              </a:lnSpc>
              <a:spcBef>
                <a:spcPts val="0"/>
              </a:spcBef>
              <a:spcAft>
                <a:spcPts val="0"/>
              </a:spcAft>
              <a:buClr>
                <a:srgbClr val="000000"/>
              </a:buClr>
              <a:buSzPts val="3470"/>
              <a:buFont typeface="Arial"/>
              <a:buNone/>
            </a:pPr>
            <a:r>
              <a:rPr b="0" i="0" lang="en-US" sz="3470" u="none" cap="none" strike="noStrike">
                <a:solidFill>
                  <a:srgbClr val="FEFFF8"/>
                </a:solidFill>
                <a:latin typeface="Arial"/>
                <a:ea typeface="Arial"/>
                <a:cs typeface="Arial"/>
                <a:sym typeface="Arial"/>
              </a:rPr>
              <a:t>Hence, resulting in </a:t>
            </a:r>
            <a:r>
              <a:rPr b="1" i="0" lang="en-US" sz="3470" u="none" cap="none" strike="noStrike">
                <a:solidFill>
                  <a:srgbClr val="FF0000"/>
                </a:solidFill>
                <a:latin typeface="Arial"/>
                <a:ea typeface="Arial"/>
                <a:cs typeface="Arial"/>
                <a:sym typeface="Arial"/>
              </a:rPr>
              <a:t>significant decreasing in marine capture (b)</a:t>
            </a:r>
            <a:r>
              <a:rPr b="0" i="0" lang="en-US" sz="3470" u="none" cap="none" strike="noStrike">
                <a:solidFill>
                  <a:srgbClr val="FEFFF8"/>
                </a:solidFill>
                <a:latin typeface="Arial"/>
                <a:ea typeface="Arial"/>
                <a:cs typeface="Arial"/>
                <a:sym typeface="Arial"/>
              </a:rPr>
              <a:t>.</a:t>
            </a:r>
            <a:endParaRPr b="0" i="0" sz="3470" u="none" cap="none" strike="noStrike">
              <a:solidFill>
                <a:srgbClr val="FEFFF8"/>
              </a:solidFill>
              <a:latin typeface="Arial"/>
              <a:ea typeface="Arial"/>
              <a:cs typeface="Arial"/>
              <a:sym typeface="Arial"/>
            </a:endParaRPr>
          </a:p>
        </p:txBody>
      </p:sp>
      <p:pic>
        <p:nvPicPr>
          <p:cNvPr id="224" name="Google Shape;224;p9"/>
          <p:cNvPicPr preferRelativeResize="0"/>
          <p:nvPr/>
        </p:nvPicPr>
        <p:blipFill rotWithShape="1">
          <a:blip r:embed="rId3">
            <a:alphaModFix/>
          </a:blip>
          <a:srcRect b="-869" l="0" r="0" t="1"/>
          <a:stretch/>
        </p:blipFill>
        <p:spPr>
          <a:xfrm>
            <a:off x="229066" y="1230427"/>
            <a:ext cx="10785842" cy="8120825"/>
          </a:xfrm>
          <a:prstGeom prst="rect">
            <a:avLst/>
          </a:prstGeom>
          <a:noFill/>
          <a:ln>
            <a:noFill/>
          </a:ln>
        </p:spPr>
      </p:pic>
      <p:sp>
        <p:nvSpPr>
          <p:cNvPr id="225" name="Google Shape;225;p9"/>
          <p:cNvSpPr/>
          <p:nvPr/>
        </p:nvSpPr>
        <p:spPr>
          <a:xfrm rot="-9730226">
            <a:off x="8785927" y="1781451"/>
            <a:ext cx="2230698" cy="3245829"/>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6" name="Google Shape;226;p9"/>
          <p:cNvSpPr/>
          <p:nvPr/>
        </p:nvSpPr>
        <p:spPr>
          <a:xfrm rot="-4611580">
            <a:off x="8613345" y="6942201"/>
            <a:ext cx="1447199" cy="3245829"/>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7" name="Google Shape;227;p9"/>
          <p:cNvSpPr txBox="1"/>
          <p:nvPr/>
        </p:nvSpPr>
        <p:spPr>
          <a:xfrm>
            <a:off x="8884692" y="1706223"/>
            <a:ext cx="5186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a)</a:t>
            </a:r>
            <a:endParaRPr/>
          </a:p>
        </p:txBody>
      </p:sp>
      <p:sp>
        <p:nvSpPr>
          <p:cNvPr id="228" name="Google Shape;228;p9"/>
          <p:cNvSpPr txBox="1"/>
          <p:nvPr/>
        </p:nvSpPr>
        <p:spPr>
          <a:xfrm>
            <a:off x="10270465" y="7663419"/>
            <a:ext cx="5186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232" name="Shape 232"/>
        <p:cNvGrpSpPr/>
        <p:nvPr/>
      </p:nvGrpSpPr>
      <p:grpSpPr>
        <a:xfrm>
          <a:off x="0" y="0"/>
          <a:ext cx="0" cy="0"/>
          <a:chOff x="0" y="0"/>
          <a:chExt cx="0" cy="0"/>
        </a:xfrm>
      </p:grpSpPr>
      <p:sp>
        <p:nvSpPr>
          <p:cNvPr id="233" name="Google Shape;233;p11"/>
          <p:cNvSpPr/>
          <p:nvPr/>
        </p:nvSpPr>
        <p:spPr>
          <a:xfrm>
            <a:off x="0" y="0"/>
            <a:ext cx="18621478" cy="12406560"/>
          </a:xfrm>
          <a:custGeom>
            <a:rect b="b" l="l" r="r" t="t"/>
            <a:pathLst>
              <a:path extrusionOk="0" h="12406560" w="18621478">
                <a:moveTo>
                  <a:pt x="0" y="0"/>
                </a:moveTo>
                <a:lnTo>
                  <a:pt x="18621478" y="0"/>
                </a:lnTo>
                <a:lnTo>
                  <a:pt x="18621478" y="12406560"/>
                </a:lnTo>
                <a:lnTo>
                  <a:pt x="0" y="12406560"/>
                </a:lnTo>
                <a:lnTo>
                  <a:pt x="0" y="0"/>
                </a:lnTo>
                <a:close/>
              </a:path>
            </a:pathLst>
          </a:custGeom>
          <a:blipFill rotWithShape="1">
            <a:blip r:embed="rId3">
              <a:alphaModFix amt="10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34" name="Google Shape;234;p11"/>
          <p:cNvGrpSpPr/>
          <p:nvPr/>
        </p:nvGrpSpPr>
        <p:grpSpPr>
          <a:xfrm>
            <a:off x="198032" y="-83806"/>
            <a:ext cx="8137439" cy="3987066"/>
            <a:chOff x="0" y="0"/>
            <a:chExt cx="12150276" cy="6028711"/>
          </a:xfrm>
        </p:grpSpPr>
        <p:sp>
          <p:nvSpPr>
            <p:cNvPr id="235" name="Google Shape;235;p11"/>
            <p:cNvSpPr/>
            <p:nvPr/>
          </p:nvSpPr>
          <p:spPr>
            <a:xfrm>
              <a:off x="0" y="0"/>
              <a:ext cx="12150276" cy="6028711"/>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txBox="1"/>
            <p:nvPr/>
          </p:nvSpPr>
          <p:spPr>
            <a:xfrm>
              <a:off x="1212140" y="982636"/>
              <a:ext cx="10015920" cy="3101190"/>
            </a:xfrm>
            <a:prstGeom prst="rect">
              <a:avLst/>
            </a:prstGeom>
            <a:noFill/>
            <a:ln>
              <a:noFill/>
            </a:ln>
          </p:spPr>
          <p:txBody>
            <a:bodyPr anchorCtr="0" anchor="t" bIns="0" lIns="0" spcFirstLastPara="1" rIns="0" wrap="square" tIns="0">
              <a:spAutoFit/>
            </a:bodyPr>
            <a:lstStyle/>
            <a:p>
              <a:pPr indent="0" lvl="0" marL="0" marR="0" rtl="0" algn="l">
                <a:lnSpc>
                  <a:spcPct val="135012"/>
                </a:lnSpc>
                <a:spcBef>
                  <a:spcPts val="0"/>
                </a:spcBef>
                <a:spcAft>
                  <a:spcPts val="0"/>
                </a:spcAft>
                <a:buClr>
                  <a:srgbClr val="000000"/>
                </a:buClr>
                <a:buSzPts val="5598"/>
                <a:buFont typeface="Arial"/>
                <a:buNone/>
              </a:pPr>
              <a:r>
                <a:rPr b="1" i="0" lang="en-US" sz="5598" u="none" cap="none" strike="noStrike">
                  <a:solidFill>
                    <a:srgbClr val="D9C1BB"/>
                  </a:solidFill>
                  <a:latin typeface="League Spartan"/>
                  <a:ea typeface="League Spartan"/>
                  <a:cs typeface="League Spartan"/>
                  <a:sym typeface="League Spartan"/>
                </a:rPr>
                <a:t>AIS data to track shipping activities</a:t>
              </a:r>
              <a:endParaRPr b="1" i="0" sz="1400" u="none" cap="none" strike="noStrike">
                <a:solidFill>
                  <a:srgbClr val="000000"/>
                </a:solidFill>
                <a:latin typeface="Arial"/>
                <a:ea typeface="Arial"/>
                <a:cs typeface="Arial"/>
                <a:sym typeface="Arial"/>
              </a:endParaRPr>
            </a:p>
          </p:txBody>
        </p:sp>
      </p:grpSp>
      <p:grpSp>
        <p:nvGrpSpPr>
          <p:cNvPr id="237" name="Google Shape;237;p11"/>
          <p:cNvGrpSpPr/>
          <p:nvPr/>
        </p:nvGrpSpPr>
        <p:grpSpPr>
          <a:xfrm>
            <a:off x="775483" y="4870551"/>
            <a:ext cx="7235753" cy="4443524"/>
            <a:chOff x="-216106" y="-1183660"/>
            <a:chExt cx="6175297" cy="5924703"/>
          </a:xfrm>
        </p:grpSpPr>
        <p:sp>
          <p:nvSpPr>
            <p:cNvPr id="238" name="Google Shape;238;p11"/>
            <p:cNvSpPr txBox="1"/>
            <p:nvPr/>
          </p:nvSpPr>
          <p:spPr>
            <a:xfrm>
              <a:off x="0" y="2305685"/>
              <a:ext cx="5959191" cy="4021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1"/>
            <p:cNvSpPr txBox="1"/>
            <p:nvPr/>
          </p:nvSpPr>
          <p:spPr>
            <a:xfrm>
              <a:off x="-216106" y="-1183660"/>
              <a:ext cx="5959191" cy="5924703"/>
            </a:xfrm>
            <a:prstGeom prst="rect">
              <a:avLst/>
            </a:prstGeom>
            <a:noFill/>
            <a:ln>
              <a:noFill/>
            </a:ln>
          </p:spPr>
          <p:txBody>
            <a:bodyPr anchorCtr="0" anchor="t" bIns="0" lIns="0" spcFirstLastPara="1" rIns="0" wrap="square" tIns="0">
              <a:spAutoFit/>
            </a:bodyPr>
            <a:lstStyle/>
            <a:p>
              <a:pPr indent="0" lvl="0" marL="0" marR="0" rtl="0" algn="just">
                <a:lnSpc>
                  <a:spcPct val="125000"/>
                </a:lnSpc>
                <a:spcBef>
                  <a:spcPts val="0"/>
                </a:spcBef>
                <a:spcAft>
                  <a:spcPts val="0"/>
                </a:spcAft>
                <a:buClr>
                  <a:srgbClr val="000000"/>
                </a:buClr>
                <a:buSzPts val="3300"/>
                <a:buFont typeface="Arial"/>
                <a:buNone/>
              </a:pPr>
              <a:r>
                <a:rPr b="0" i="0" lang="en-US" sz="3300" u="none" cap="none" strike="noStrike">
                  <a:solidFill>
                    <a:srgbClr val="0C0C0C"/>
                  </a:solidFill>
                  <a:latin typeface="Arial"/>
                  <a:ea typeface="Arial"/>
                  <a:cs typeface="Arial"/>
                  <a:sym typeface="Arial"/>
                </a:rPr>
                <a:t>The chart shows that number of vessel type in 2020 using AIS data. Main vessel type in Port Klang, Malaysia are cargo and tanker. The numbers in vessel activities show the </a:t>
              </a:r>
              <a:r>
                <a:rPr b="1" i="0" lang="en-US" sz="3300" u="none" cap="none" strike="noStrike">
                  <a:solidFill>
                    <a:srgbClr val="FF0000"/>
                  </a:solidFill>
                  <a:latin typeface="Arial"/>
                  <a:ea typeface="Arial"/>
                  <a:cs typeface="Arial"/>
                  <a:sym typeface="Arial"/>
                </a:rPr>
                <a:t>highest number in October, January, and September 2020</a:t>
              </a:r>
              <a:r>
                <a:rPr b="0" i="0" lang="en-US" sz="3300" u="none" cap="none" strike="noStrike">
                  <a:solidFill>
                    <a:srgbClr val="0C0C0C"/>
                  </a:solidFill>
                  <a:latin typeface="Arial"/>
                  <a:ea typeface="Arial"/>
                  <a:cs typeface="Arial"/>
                  <a:sym typeface="Arial"/>
                </a:rPr>
                <a:t>.</a:t>
              </a:r>
              <a:endParaRPr b="0" i="0" sz="1400" u="none" cap="none" strike="noStrike">
                <a:solidFill>
                  <a:srgbClr val="0C0C0C"/>
                </a:solidFill>
                <a:latin typeface="Arial"/>
                <a:ea typeface="Arial"/>
                <a:cs typeface="Arial"/>
                <a:sym typeface="Arial"/>
              </a:endParaRPr>
            </a:p>
          </p:txBody>
        </p:sp>
      </p:grpSp>
      <p:pic>
        <p:nvPicPr>
          <p:cNvPr id="240" name="Google Shape;240;p11"/>
          <p:cNvPicPr preferRelativeResize="0"/>
          <p:nvPr/>
        </p:nvPicPr>
        <p:blipFill rotWithShape="1">
          <a:blip r:embed="rId4">
            <a:alphaModFix/>
          </a:blip>
          <a:srcRect b="0" l="0" r="0" t="0"/>
          <a:stretch/>
        </p:blipFill>
        <p:spPr>
          <a:xfrm>
            <a:off x="8746533" y="452263"/>
            <a:ext cx="9351412" cy="91830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6399" l="0" r="-1559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12"/>
          <p:cNvSpPr/>
          <p:nvPr/>
        </p:nvSpPr>
        <p:spPr>
          <a:xfrm>
            <a:off x="1028700" y="0"/>
            <a:ext cx="10898700" cy="5089800"/>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2"/>
          <p:cNvSpPr txBox="1"/>
          <p:nvPr/>
        </p:nvSpPr>
        <p:spPr>
          <a:xfrm>
            <a:off x="1776300" y="1665975"/>
            <a:ext cx="9905700" cy="3039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333"/>
              <a:buFont typeface="Arial"/>
              <a:buNone/>
            </a:pPr>
            <a:r>
              <a:rPr lang="en-US" sz="2500">
                <a:solidFill>
                  <a:schemeClr val="lt1"/>
                </a:solidFill>
              </a:rPr>
              <a:t>Water pollution has a significant impact to biodiversity loss which threat food security in the long run. It is vital to enforce stringent regulations, promote sustainable agricultural practices, enhance wastewater treatment, encourage eco-friendly industries, educate communities, protect ecosystems, foster international cooperation, and invest in research and innovation for more effective pollution control</a:t>
            </a:r>
            <a:endParaRPr b="0" i="0" sz="2500" u="none" cap="none" strike="noStrike">
              <a:solidFill>
                <a:schemeClr val="lt1"/>
              </a:solidFill>
              <a:latin typeface="Arial"/>
              <a:ea typeface="Arial"/>
              <a:cs typeface="Arial"/>
              <a:sym typeface="Arial"/>
            </a:endParaRPr>
          </a:p>
        </p:txBody>
      </p:sp>
      <p:sp>
        <p:nvSpPr>
          <p:cNvPr id="248" name="Google Shape;248;p12"/>
          <p:cNvSpPr txBox="1"/>
          <p:nvPr/>
        </p:nvSpPr>
        <p:spPr>
          <a:xfrm>
            <a:off x="1645571" y="363861"/>
            <a:ext cx="9566454" cy="118680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900"/>
              <a:buFont typeface="Arial"/>
              <a:buNone/>
            </a:pPr>
            <a:r>
              <a:rPr b="0" i="0" lang="en-US" sz="6900" u="none" cap="none" strike="noStrike">
                <a:solidFill>
                  <a:srgbClr val="FEFFF8"/>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584D"/>
        </a:solidFill>
      </p:bgPr>
    </p:bg>
    <p:spTree>
      <p:nvGrpSpPr>
        <p:cNvPr id="252" name="Shape 252"/>
        <p:cNvGrpSpPr/>
        <p:nvPr/>
      </p:nvGrpSpPr>
      <p:grpSpPr>
        <a:xfrm>
          <a:off x="0" y="0"/>
          <a:ext cx="0" cy="0"/>
          <a:chOff x="0" y="0"/>
          <a:chExt cx="0" cy="0"/>
        </a:xfrm>
      </p:grpSpPr>
      <p:sp>
        <p:nvSpPr>
          <p:cNvPr id="253" name="Google Shape;253;p13"/>
          <p:cNvSpPr txBox="1"/>
          <p:nvPr/>
        </p:nvSpPr>
        <p:spPr>
          <a:xfrm>
            <a:off x="13120961" y="9751177"/>
            <a:ext cx="4807390"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1800"/>
              <a:buFont typeface="Arial"/>
              <a:buNone/>
            </a:pPr>
            <a:r>
              <a:rPr b="0" i="0" lang="en-US" sz="1800" u="none" cap="none" strike="noStrike">
                <a:solidFill>
                  <a:srgbClr val="52584D"/>
                </a:solidFill>
                <a:latin typeface="Arial"/>
                <a:ea typeface="Arial"/>
                <a:cs typeface="Arial"/>
                <a:sym typeface="Arial"/>
              </a:rPr>
              <a:t>footer</a:t>
            </a:r>
            <a:endParaRPr b="0" i="0" sz="1400" u="none" cap="none" strike="noStrike">
              <a:solidFill>
                <a:srgbClr val="000000"/>
              </a:solidFill>
              <a:latin typeface="Arial"/>
              <a:ea typeface="Arial"/>
              <a:cs typeface="Arial"/>
              <a:sym typeface="Arial"/>
            </a:endParaRPr>
          </a:p>
        </p:txBody>
      </p:sp>
      <p:grpSp>
        <p:nvGrpSpPr>
          <p:cNvPr id="254" name="Google Shape;254;p13"/>
          <p:cNvGrpSpPr/>
          <p:nvPr/>
        </p:nvGrpSpPr>
        <p:grpSpPr>
          <a:xfrm>
            <a:off x="1028700" y="-638560"/>
            <a:ext cx="8385423" cy="2320403"/>
            <a:chOff x="0" y="896856"/>
            <a:chExt cx="11180564" cy="6078940"/>
          </a:xfrm>
        </p:grpSpPr>
        <p:sp>
          <p:nvSpPr>
            <p:cNvPr id="255" name="Google Shape;255;p13"/>
            <p:cNvSpPr/>
            <p:nvPr/>
          </p:nvSpPr>
          <p:spPr>
            <a:xfrm>
              <a:off x="0" y="896856"/>
              <a:ext cx="11180564" cy="6078940"/>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3"/>
            <p:cNvSpPr txBox="1"/>
            <p:nvPr/>
          </p:nvSpPr>
          <p:spPr>
            <a:xfrm>
              <a:off x="982005" y="2588854"/>
              <a:ext cx="9216551" cy="1347471"/>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6200"/>
                <a:buFont typeface="Arial"/>
                <a:buNone/>
              </a:pPr>
              <a:r>
                <a:rPr b="0" i="0" lang="en-US" sz="6200" u="none" cap="none" strike="noStrike">
                  <a:solidFill>
                    <a:srgbClr val="FEFFF8"/>
                  </a:solidFill>
                  <a:latin typeface="League Spartan"/>
                  <a:ea typeface="League Spartan"/>
                  <a:cs typeface="League Spartan"/>
                  <a:sym typeface="League Spartan"/>
                </a:rPr>
                <a:t>Data Source</a:t>
              </a:r>
              <a:endParaRPr b="0" i="0" sz="1400" u="none" cap="none" strike="noStrike">
                <a:solidFill>
                  <a:srgbClr val="000000"/>
                </a:solidFill>
                <a:latin typeface="Arial"/>
                <a:ea typeface="Arial"/>
                <a:cs typeface="Arial"/>
                <a:sym typeface="Arial"/>
              </a:endParaRPr>
            </a:p>
          </p:txBody>
        </p:sp>
      </p:grpSp>
      <p:sp>
        <p:nvSpPr>
          <p:cNvPr id="257" name="Google Shape;257;p13"/>
          <p:cNvSpPr txBox="1"/>
          <p:nvPr/>
        </p:nvSpPr>
        <p:spPr>
          <a:xfrm>
            <a:off x="804153" y="2100494"/>
            <a:ext cx="15746928" cy="9862700"/>
          </a:xfrm>
          <a:prstGeom prst="rect">
            <a:avLst/>
          </a:prstGeom>
          <a:noFill/>
          <a:ln>
            <a:noFill/>
          </a:ln>
        </p:spPr>
        <p:txBody>
          <a:bodyPr anchorCtr="0" anchor="t" bIns="0" lIns="0" spcFirstLastPara="1" rIns="0" wrap="square" tIns="0">
            <a:spAutoFit/>
          </a:bodyPr>
          <a:lstStyle/>
          <a:p>
            <a:pPr indent="-356235" lvl="1" marL="712470" marR="0" rtl="0" algn="l">
              <a:lnSpc>
                <a:spcPct val="170000"/>
              </a:lnSpc>
              <a:spcBef>
                <a:spcPts val="0"/>
              </a:spcBef>
              <a:spcAft>
                <a:spcPts val="0"/>
              </a:spcAft>
              <a:buClr>
                <a:srgbClr val="D9C1BB"/>
              </a:buClr>
              <a:buSzPts val="3300"/>
              <a:buFont typeface="Arial"/>
              <a:buChar char="•"/>
            </a:pPr>
            <a:r>
              <a:rPr b="0" i="0" lang="en-US" sz="3300" u="none" cap="none" strike="noStrike">
                <a:solidFill>
                  <a:srgbClr val="D9C1BB"/>
                </a:solidFill>
                <a:latin typeface="Arial"/>
                <a:ea typeface="Arial"/>
                <a:cs typeface="Arial"/>
                <a:sym typeface="Arial"/>
              </a:rPr>
              <a:t>AIS DATA (https://comtradeplus.un.org/)</a:t>
            </a:r>
            <a:endParaRPr b="0" i="0" sz="1400" u="none" cap="none" strike="noStrike">
              <a:solidFill>
                <a:srgbClr val="000000"/>
              </a:solidFill>
              <a:latin typeface="Arial"/>
              <a:ea typeface="Arial"/>
              <a:cs typeface="Arial"/>
              <a:sym typeface="Arial"/>
            </a:endParaRPr>
          </a:p>
          <a:p>
            <a:pPr indent="-356235" lvl="1" marL="712470" marR="0" rtl="0" algn="l">
              <a:lnSpc>
                <a:spcPct val="170000"/>
              </a:lnSpc>
              <a:spcBef>
                <a:spcPts val="0"/>
              </a:spcBef>
              <a:spcAft>
                <a:spcPts val="0"/>
              </a:spcAft>
              <a:buClr>
                <a:srgbClr val="D9C1BB"/>
              </a:buClr>
              <a:buSzPts val="3300"/>
              <a:buFont typeface="Arial"/>
              <a:buChar char="•"/>
            </a:pPr>
            <a:r>
              <a:rPr b="0" i="0" lang="en-US" sz="3300" u="none" cap="none" strike="noStrike">
                <a:solidFill>
                  <a:srgbClr val="D9C1BB"/>
                </a:solidFill>
                <a:latin typeface="Arial"/>
                <a:ea typeface="Arial"/>
                <a:cs typeface="Arial"/>
                <a:sym typeface="Arial"/>
              </a:rPr>
              <a:t>Malaysia Fisheries Report (</a:t>
            </a:r>
            <a:r>
              <a:rPr b="0" i="0" lang="en-US" sz="3300" u="sng" cap="none" strike="noStrike">
                <a:solidFill>
                  <a:srgbClr val="D9C1BB"/>
                </a:solidFill>
                <a:latin typeface="Arial"/>
                <a:ea typeface="Arial"/>
                <a:cs typeface="Arial"/>
                <a:sym typeface="Arial"/>
                <a:hlinkClick r:id="rId3">
                  <a:extLst>
                    <a:ext uri="{A12FA001-AC4F-418D-AE19-62706E023703}">
                      <ahyp:hlinkClr val="tx"/>
                    </a:ext>
                  </a:extLst>
                </a:hlinkClick>
              </a:rPr>
              <a:t>European Inland Fisheries Advisory Commission (EIFAC)</a:t>
            </a:r>
            <a:r>
              <a:rPr b="0" i="0" lang="en-US" sz="3300" u="none" cap="none" strike="noStrike">
                <a:solidFill>
                  <a:srgbClr val="D9C1BB"/>
                </a:solidFill>
                <a:latin typeface="Arial"/>
                <a:ea typeface="Arial"/>
                <a:cs typeface="Arial"/>
                <a:sym typeface="Arial"/>
              </a:rPr>
              <a:t>)</a:t>
            </a:r>
            <a:endParaRPr b="0" i="0" sz="3300" u="none" cap="none" strike="noStrike">
              <a:solidFill>
                <a:srgbClr val="D9C1BB"/>
              </a:solidFill>
              <a:latin typeface="Arial"/>
              <a:ea typeface="Arial"/>
              <a:cs typeface="Arial"/>
              <a:sym typeface="Arial"/>
            </a:endParaRPr>
          </a:p>
          <a:p>
            <a:pPr indent="-356235" lvl="1" marL="712470" marR="0" rtl="0" algn="l">
              <a:lnSpc>
                <a:spcPct val="170000"/>
              </a:lnSpc>
              <a:spcBef>
                <a:spcPts val="0"/>
              </a:spcBef>
              <a:spcAft>
                <a:spcPts val="0"/>
              </a:spcAft>
              <a:buClr>
                <a:srgbClr val="D9C1BB"/>
              </a:buClr>
              <a:buSzPts val="3300"/>
              <a:buFont typeface="Arial"/>
              <a:buChar char="•"/>
            </a:pPr>
            <a:r>
              <a:rPr b="0" i="0" lang="en-US" sz="3300" u="none" cap="none" strike="noStrike">
                <a:solidFill>
                  <a:srgbClr val="D9C1BB"/>
                </a:solidFill>
                <a:latin typeface="Arial"/>
                <a:ea typeface="Arial"/>
                <a:cs typeface="Arial"/>
                <a:sym typeface="Arial"/>
              </a:rPr>
              <a:t>Department of Environment Ministry Of Natural Resources, Environment and Climate Change (https://www.doe.gov.my/)</a:t>
            </a:r>
            <a:endParaRPr b="0" i="0" sz="3300" u="none" cap="none" strike="noStrike">
              <a:solidFill>
                <a:srgbClr val="D9C1BB"/>
              </a:solidFill>
              <a:latin typeface="Arial"/>
              <a:ea typeface="Arial"/>
              <a:cs typeface="Arial"/>
              <a:sym typeface="Arial"/>
            </a:endParaRPr>
          </a:p>
          <a:p>
            <a:pPr indent="-356235" lvl="1" marL="712470" marR="0" rtl="0" algn="l">
              <a:lnSpc>
                <a:spcPct val="170000"/>
              </a:lnSpc>
              <a:spcBef>
                <a:spcPts val="0"/>
              </a:spcBef>
              <a:spcAft>
                <a:spcPts val="0"/>
              </a:spcAft>
              <a:buClr>
                <a:srgbClr val="D9C1BB"/>
              </a:buClr>
              <a:buSzPts val="3300"/>
              <a:buFont typeface="Arial"/>
              <a:buChar char="•"/>
            </a:pPr>
            <a:r>
              <a:rPr b="0" i="0" lang="en-US" sz="3300" u="none" cap="none" strike="noStrike">
                <a:solidFill>
                  <a:srgbClr val="D9C1BB"/>
                </a:solidFill>
                <a:latin typeface="Arial"/>
                <a:ea typeface="Arial"/>
                <a:cs typeface="Arial"/>
                <a:sym typeface="Arial"/>
              </a:rPr>
              <a:t>Malaysia River Quality Index (</a:t>
            </a:r>
            <a:r>
              <a:rPr b="0" i="0" lang="en-US" sz="3300" u="sng" cap="none" strike="noStrike">
                <a:solidFill>
                  <a:srgbClr val="D9C1BB"/>
                </a:solidFill>
                <a:latin typeface="Arial"/>
                <a:ea typeface="Arial"/>
                <a:cs typeface="Arial"/>
                <a:sym typeface="Arial"/>
                <a:hlinkClick r:id="rId4">
                  <a:extLst>
                    <a:ext uri="{A12FA001-AC4F-418D-AE19-62706E023703}">
                      <ahyp:hlinkClr val="tx"/>
                    </a:ext>
                  </a:extLst>
                </a:hlinkClick>
              </a:rPr>
              <a:t>European Inland Fisheries Advisory Commission (EIFAC)</a:t>
            </a:r>
            <a:r>
              <a:rPr b="0" i="0" lang="en-US" sz="3300" u="none" cap="none" strike="noStrike">
                <a:solidFill>
                  <a:srgbClr val="D9C1BB"/>
                </a:solidFill>
                <a:latin typeface="Arial"/>
                <a:ea typeface="Arial"/>
                <a:cs typeface="Arial"/>
                <a:sym typeface="Arial"/>
              </a:rPr>
              <a:t>)</a:t>
            </a:r>
            <a:endParaRPr/>
          </a:p>
          <a:p>
            <a:pPr indent="-356235" lvl="1" marL="712470" marR="0" rtl="0" algn="l">
              <a:lnSpc>
                <a:spcPct val="170000"/>
              </a:lnSpc>
              <a:spcBef>
                <a:spcPts val="0"/>
              </a:spcBef>
              <a:spcAft>
                <a:spcPts val="0"/>
              </a:spcAft>
              <a:buClr>
                <a:srgbClr val="D9C1BB"/>
              </a:buClr>
              <a:buSzPts val="3300"/>
              <a:buFont typeface="Arial"/>
              <a:buChar char="•"/>
            </a:pPr>
            <a:r>
              <a:rPr b="0" i="0" lang="en-US" sz="3300" u="none" cap="none" strike="noStrike">
                <a:solidFill>
                  <a:srgbClr val="D9C1BB"/>
                </a:solidFill>
                <a:latin typeface="Arial"/>
                <a:ea typeface="Arial"/>
                <a:cs typeface="Arial"/>
                <a:sym typeface="Arial"/>
              </a:rPr>
              <a:t>SEA TEMPERATURE INFO(https://seatemperature.info/november/port-klang-water-temperature.html)</a:t>
            </a:r>
            <a:endParaRPr b="0" i="0" sz="3300" u="none" cap="none" strike="noStrike">
              <a:solidFill>
                <a:srgbClr val="D9C1BB"/>
              </a:solidFill>
              <a:latin typeface="Arial"/>
              <a:ea typeface="Arial"/>
              <a:cs typeface="Arial"/>
              <a:sym typeface="Arial"/>
            </a:endParaRPr>
          </a:p>
          <a:p>
            <a:pPr indent="-146684" lvl="1" marL="712470" marR="0" rtl="0" algn="l">
              <a:lnSpc>
                <a:spcPct val="170000"/>
              </a:lnSpc>
              <a:spcBef>
                <a:spcPts val="0"/>
              </a:spcBef>
              <a:spcAft>
                <a:spcPts val="0"/>
              </a:spcAft>
              <a:buClr>
                <a:srgbClr val="D9C1BB"/>
              </a:buClr>
              <a:buSzPts val="33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3300"/>
              <a:buFont typeface="Arial"/>
              <a:buNone/>
            </a:pPr>
            <a:r>
              <a:t/>
            </a:r>
            <a:endParaRPr b="0" i="0" sz="3300" u="none" cap="none" strike="noStrike">
              <a:solidFill>
                <a:srgbClr val="D9C1BB"/>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3300"/>
              <a:buFont typeface="Arial"/>
              <a:buNone/>
            </a:pPr>
            <a:r>
              <a:t/>
            </a:r>
            <a:endParaRPr b="0" i="0" sz="3300" u="none" cap="none" strike="noStrike">
              <a:solidFill>
                <a:srgbClr val="D9C1B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8"/>
        </a:solidFill>
      </p:bgPr>
    </p:bg>
    <p:spTree>
      <p:nvGrpSpPr>
        <p:cNvPr id="95" name="Shape 95"/>
        <p:cNvGrpSpPr/>
        <p:nvPr/>
      </p:nvGrpSpPr>
      <p:grpSpPr>
        <a:xfrm>
          <a:off x="0" y="0"/>
          <a:ext cx="0" cy="0"/>
          <a:chOff x="0" y="0"/>
          <a:chExt cx="0" cy="0"/>
        </a:xfrm>
      </p:grpSpPr>
      <p:sp>
        <p:nvSpPr>
          <p:cNvPr id="96" name="Google Shape;96;p2"/>
          <p:cNvSpPr/>
          <p:nvPr/>
        </p:nvSpPr>
        <p:spPr>
          <a:xfrm>
            <a:off x="2062615" y="1185302"/>
            <a:ext cx="16582181" cy="9101698"/>
          </a:xfrm>
          <a:custGeom>
            <a:rect b="b" l="l" r="r" t="t"/>
            <a:pathLst>
              <a:path extrusionOk="0" h="9101698" w="16582181">
                <a:moveTo>
                  <a:pt x="0" y="0"/>
                </a:moveTo>
                <a:lnTo>
                  <a:pt x="16582181" y="0"/>
                </a:lnTo>
                <a:lnTo>
                  <a:pt x="16582181" y="9101698"/>
                </a:lnTo>
                <a:lnTo>
                  <a:pt x="0" y="9101698"/>
                </a:lnTo>
                <a:lnTo>
                  <a:pt x="0" y="0"/>
                </a:lnTo>
                <a:close/>
              </a:path>
            </a:pathLst>
          </a:custGeom>
          <a:blipFill rotWithShape="1">
            <a:blip r:embed="rId3">
              <a:alphaModFix/>
            </a:blip>
            <a:stretch>
              <a:fillRect b="-1237" l="0" r="0" t="-123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97" name="Google Shape;97;p2"/>
          <p:cNvGrpSpPr/>
          <p:nvPr/>
        </p:nvGrpSpPr>
        <p:grpSpPr>
          <a:xfrm>
            <a:off x="758577" y="0"/>
            <a:ext cx="8385423" cy="7691025"/>
            <a:chOff x="0" y="0"/>
            <a:chExt cx="11180564" cy="10254700"/>
          </a:xfrm>
        </p:grpSpPr>
        <p:sp>
          <p:nvSpPr>
            <p:cNvPr id="98" name="Google Shape;98;p2"/>
            <p:cNvSpPr/>
            <p:nvPr/>
          </p:nvSpPr>
          <p:spPr>
            <a:xfrm>
              <a:off x="0" y="0"/>
              <a:ext cx="11180564" cy="10254700"/>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txBox="1"/>
            <p:nvPr/>
          </p:nvSpPr>
          <p:spPr>
            <a:xfrm>
              <a:off x="982006" y="1685448"/>
              <a:ext cx="9216600" cy="1354200"/>
            </a:xfrm>
            <a:prstGeom prst="rect">
              <a:avLst/>
            </a:prstGeom>
            <a:noFill/>
            <a:ln>
              <a:noFill/>
            </a:ln>
          </p:spPr>
          <p:txBody>
            <a:bodyPr anchorCtr="0" anchor="t" bIns="0" lIns="0" spcFirstLastPara="1" rIns="0" wrap="square" tIns="0">
              <a:spAutoFit/>
            </a:bodyPr>
            <a:lstStyle/>
            <a:p>
              <a:pPr indent="0" lvl="0" marL="0" marR="0" rtl="0" algn="l">
                <a:lnSpc>
                  <a:spcPct val="135005"/>
                </a:lnSpc>
                <a:spcBef>
                  <a:spcPts val="0"/>
                </a:spcBef>
                <a:spcAft>
                  <a:spcPts val="0"/>
                </a:spcAft>
                <a:buClr>
                  <a:srgbClr val="000000"/>
                </a:buClr>
                <a:buSzPts val="6599"/>
                <a:buFont typeface="Arial"/>
                <a:buNone/>
              </a:pPr>
              <a:r>
                <a:rPr b="0" i="0" lang="en-US" sz="6599" u="none" cap="none" strike="noStrike">
                  <a:solidFill>
                    <a:schemeClr val="dk1"/>
                  </a:solidFill>
                  <a:latin typeface="Arial"/>
                  <a:ea typeface="Arial"/>
                  <a:cs typeface="Arial"/>
                  <a:sym typeface="Arial"/>
                </a:rPr>
                <a:t>DataTricks</a:t>
              </a:r>
              <a:endParaRPr b="0" i="0" sz="1400" u="none" cap="none" strike="noStrike">
                <a:solidFill>
                  <a:schemeClr val="dk1"/>
                </a:solidFill>
                <a:latin typeface="Arial"/>
                <a:ea typeface="Arial"/>
                <a:cs typeface="Arial"/>
                <a:sym typeface="Arial"/>
              </a:endParaRPr>
            </a:p>
          </p:txBody>
        </p:sp>
        <p:sp>
          <p:nvSpPr>
            <p:cNvPr id="100" name="Google Shape;100;p2"/>
            <p:cNvSpPr txBox="1"/>
            <p:nvPr/>
          </p:nvSpPr>
          <p:spPr>
            <a:xfrm>
              <a:off x="982007" y="7417903"/>
              <a:ext cx="9214823" cy="2211071"/>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52584D"/>
                  </a:solidFill>
                  <a:latin typeface="Arial"/>
                  <a:ea typeface="Arial"/>
                  <a:cs typeface="Arial"/>
                  <a:sym typeface="Arial"/>
                </a:rPr>
                <a:t>Affiliation: </a:t>
              </a:r>
              <a:endParaRPr b="0" i="0" sz="1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52584D"/>
                  </a:solidFill>
                  <a:latin typeface="Arial"/>
                  <a:ea typeface="Arial"/>
                  <a:cs typeface="Arial"/>
                  <a:sym typeface="Arial"/>
                </a:rPr>
                <a:t>Faculty of Computing, </a:t>
              </a:r>
              <a:endParaRPr b="0" i="0" sz="1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52584D"/>
                  </a:solidFill>
                  <a:latin typeface="Arial"/>
                  <a:ea typeface="Arial"/>
                  <a:cs typeface="Arial"/>
                  <a:sym typeface="Arial"/>
                </a:rPr>
                <a:t>Universiti Teknologi Malaysia</a:t>
              </a:r>
              <a:endParaRPr b="0" i="0" sz="1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Clr>
                  <a:srgbClr val="000000"/>
                </a:buClr>
                <a:buSzPts val="2400"/>
                <a:buFont typeface="Arial"/>
                <a:buNone/>
              </a:pPr>
              <a:r>
                <a:t/>
              </a:r>
              <a:endParaRPr b="0" i="0" sz="2400" u="none" cap="none" strike="noStrike">
                <a:solidFill>
                  <a:srgbClr val="52584D"/>
                </a:solidFill>
                <a:latin typeface="Arial"/>
                <a:ea typeface="Arial"/>
                <a:cs typeface="Arial"/>
                <a:sym typeface="Arial"/>
              </a:endParaRPr>
            </a:p>
          </p:txBody>
        </p:sp>
        <p:sp>
          <p:nvSpPr>
            <p:cNvPr id="101" name="Google Shape;101;p2"/>
            <p:cNvSpPr txBox="1"/>
            <p:nvPr/>
          </p:nvSpPr>
          <p:spPr>
            <a:xfrm>
              <a:off x="982007" y="3631547"/>
              <a:ext cx="9215700" cy="3181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chemeClr val="dk1"/>
                  </a:solidFill>
                  <a:latin typeface="League Spartan"/>
                  <a:ea typeface="League Spartan"/>
                  <a:cs typeface="League Spartan"/>
                  <a:sym typeface="League Spartan"/>
                </a:rPr>
                <a:t>Dr. Mohamad Shukor Bin Talib </a:t>
              </a:r>
              <a:endParaRPr b="0" i="0" sz="1400" u="none" cap="none" strike="noStrike">
                <a:solidFill>
                  <a:schemeClr val="dk1"/>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chemeClr val="dk1"/>
                  </a:solidFill>
                  <a:latin typeface="League Spartan"/>
                  <a:ea typeface="League Spartan"/>
                  <a:cs typeface="League Spartan"/>
                  <a:sym typeface="League Spartan"/>
                </a:rPr>
                <a:t>Dr. Yusliza Binti Yusoff</a:t>
              </a:r>
              <a:endParaRPr b="0" i="0" sz="1400" u="none" cap="none" strike="noStrike">
                <a:solidFill>
                  <a:schemeClr val="dk1"/>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chemeClr val="dk1"/>
                  </a:solidFill>
                  <a:latin typeface="League Spartan"/>
                  <a:ea typeface="League Spartan"/>
                  <a:cs typeface="League Spartan"/>
                  <a:sym typeface="League Spartan"/>
                </a:rPr>
                <a:t>Dr. Haslina Hashim</a:t>
              </a:r>
              <a:endParaRPr b="0" i="0" sz="1400" u="none" cap="none" strike="noStrike">
                <a:solidFill>
                  <a:schemeClr val="dk1"/>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chemeClr val="dk1"/>
                  </a:solidFill>
                  <a:latin typeface="League Spartan"/>
                  <a:ea typeface="League Spartan"/>
                  <a:cs typeface="League Spartan"/>
                  <a:sym typeface="League Spartan"/>
                </a:rPr>
                <a:t>Dr. Nor Erne Nazira Bazin </a:t>
              </a:r>
              <a:endParaRPr b="0" i="0" sz="1400" u="none" cap="none" strike="noStrike">
                <a:solidFill>
                  <a:schemeClr val="dk1"/>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500"/>
                <a:buFont typeface="Arial"/>
                <a:buNone/>
              </a:pPr>
              <a:r>
                <a:rPr b="0" i="0" lang="en-US" sz="2500" u="none" cap="none" strike="noStrike">
                  <a:solidFill>
                    <a:schemeClr val="dk1"/>
                  </a:solidFill>
                  <a:latin typeface="League Spartan"/>
                  <a:ea typeface="League Spartan"/>
                  <a:cs typeface="League Spartan"/>
                  <a:sym typeface="League Spartan"/>
                </a:rPr>
                <a:t>Dr. Noor Hidayah Zakaria</a:t>
              </a:r>
              <a:endParaRPr b="0" i="0" sz="1400" u="none" cap="none" strike="noStrike">
                <a:solidFill>
                  <a:schemeClr val="dk1"/>
                </a:solidFill>
                <a:latin typeface="Arial"/>
                <a:ea typeface="Arial"/>
                <a:cs typeface="Arial"/>
                <a:sym typeface="Arial"/>
              </a:endParaRPr>
            </a:p>
          </p:txBody>
        </p:sp>
      </p:grpSp>
      <p:sp>
        <p:nvSpPr>
          <p:cNvPr id="102" name="Google Shape;102;p2"/>
          <p:cNvSpPr/>
          <p:nvPr/>
        </p:nvSpPr>
        <p:spPr>
          <a:xfrm>
            <a:off x="10353705" y="2977865"/>
            <a:ext cx="8043075" cy="6507481"/>
          </a:xfrm>
          <a:custGeom>
            <a:rect b="b" l="l" r="r" t="t"/>
            <a:pathLst>
              <a:path extrusionOk="0" h="6507481" w="8043075">
                <a:moveTo>
                  <a:pt x="0" y="0"/>
                </a:moveTo>
                <a:lnTo>
                  <a:pt x="8043075" y="0"/>
                </a:lnTo>
                <a:lnTo>
                  <a:pt x="8043075" y="6507481"/>
                </a:lnTo>
                <a:lnTo>
                  <a:pt x="0" y="650748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6733485" y="5143500"/>
            <a:ext cx="2058902" cy="2262529"/>
          </a:xfrm>
          <a:custGeom>
            <a:rect b="b" l="l" r="r" t="t"/>
            <a:pathLst>
              <a:path extrusionOk="0" h="2262529" w="2058902">
                <a:moveTo>
                  <a:pt x="0" y="0"/>
                </a:moveTo>
                <a:lnTo>
                  <a:pt x="2058902" y="0"/>
                </a:lnTo>
                <a:lnTo>
                  <a:pt x="2058902" y="2262529"/>
                </a:lnTo>
                <a:lnTo>
                  <a:pt x="0" y="226252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107" name="Shape 107"/>
        <p:cNvGrpSpPr/>
        <p:nvPr/>
      </p:nvGrpSpPr>
      <p:grpSpPr>
        <a:xfrm>
          <a:off x="0" y="0"/>
          <a:ext cx="0" cy="0"/>
          <a:chOff x="0" y="0"/>
          <a:chExt cx="0" cy="0"/>
        </a:xfrm>
      </p:grpSpPr>
      <p:sp>
        <p:nvSpPr>
          <p:cNvPr id="108" name="Google Shape;108;p3"/>
          <p:cNvSpPr/>
          <p:nvPr/>
        </p:nvSpPr>
        <p:spPr>
          <a:xfrm>
            <a:off x="3185552" y="-514285"/>
            <a:ext cx="16781741" cy="11674343"/>
          </a:xfrm>
          <a:custGeom>
            <a:rect b="b" l="l" r="r" t="t"/>
            <a:pathLst>
              <a:path extrusionOk="0" h="11674343" w="16781741">
                <a:moveTo>
                  <a:pt x="0" y="0"/>
                </a:moveTo>
                <a:lnTo>
                  <a:pt x="16781742" y="0"/>
                </a:lnTo>
                <a:lnTo>
                  <a:pt x="16781742" y="11674342"/>
                </a:lnTo>
                <a:lnTo>
                  <a:pt x="0" y="11674342"/>
                </a:lnTo>
                <a:lnTo>
                  <a:pt x="0" y="0"/>
                </a:lnTo>
                <a:close/>
              </a:path>
            </a:pathLst>
          </a:custGeom>
          <a:blipFill rotWithShape="1">
            <a:blip r:embed="rId3">
              <a:alphaModFix amt="13000"/>
            </a:blip>
            <a:stretch>
              <a:fillRect b="-2701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1028700" y="-335920"/>
            <a:ext cx="7850879" cy="3220671"/>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 name="Google Shape;110;p3"/>
          <p:cNvGrpSpPr/>
          <p:nvPr/>
        </p:nvGrpSpPr>
        <p:grpSpPr>
          <a:xfrm>
            <a:off x="1028700" y="4030479"/>
            <a:ext cx="16261911" cy="4755693"/>
            <a:chOff x="0" y="0"/>
            <a:chExt cx="21682548" cy="6340924"/>
          </a:xfrm>
        </p:grpSpPr>
        <p:sp>
          <p:nvSpPr>
            <p:cNvPr id="111" name="Google Shape;111;p3"/>
            <p:cNvSpPr/>
            <p:nvPr/>
          </p:nvSpPr>
          <p:spPr>
            <a:xfrm>
              <a:off x="1101538" y="0"/>
              <a:ext cx="3714722" cy="3714722"/>
            </a:xfrm>
            <a:custGeom>
              <a:rect b="b" l="l" r="r" t="t"/>
              <a:pathLst>
                <a:path extrusionOk="0" h="3714722" w="3714722">
                  <a:moveTo>
                    <a:pt x="0" y="0"/>
                  </a:moveTo>
                  <a:lnTo>
                    <a:pt x="3714722" y="0"/>
                  </a:lnTo>
                  <a:lnTo>
                    <a:pt x="3714722" y="3714722"/>
                  </a:lnTo>
                  <a:lnTo>
                    <a:pt x="0" y="37147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8551186" y="0"/>
              <a:ext cx="3714722" cy="3714722"/>
            </a:xfrm>
            <a:custGeom>
              <a:rect b="b" l="l" r="r" t="t"/>
              <a:pathLst>
                <a:path extrusionOk="0" h="3714722" w="3714722">
                  <a:moveTo>
                    <a:pt x="0" y="0"/>
                  </a:moveTo>
                  <a:lnTo>
                    <a:pt x="3714722" y="0"/>
                  </a:lnTo>
                  <a:lnTo>
                    <a:pt x="3714722" y="3714722"/>
                  </a:lnTo>
                  <a:lnTo>
                    <a:pt x="0" y="371472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16306289" y="0"/>
              <a:ext cx="3714722" cy="3714722"/>
            </a:xfrm>
            <a:custGeom>
              <a:rect b="b" l="l" r="r" t="t"/>
              <a:pathLst>
                <a:path extrusionOk="0" h="3714722" w="3714722">
                  <a:moveTo>
                    <a:pt x="0" y="0"/>
                  </a:moveTo>
                  <a:lnTo>
                    <a:pt x="3714722" y="0"/>
                  </a:lnTo>
                  <a:lnTo>
                    <a:pt x="3714722" y="3714722"/>
                  </a:lnTo>
                  <a:lnTo>
                    <a:pt x="0" y="371472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3"/>
            <p:cNvSpPr txBox="1"/>
            <p:nvPr/>
          </p:nvSpPr>
          <p:spPr>
            <a:xfrm>
              <a:off x="0" y="4299397"/>
              <a:ext cx="5917798" cy="2041527"/>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SDG 2</a:t>
              </a:r>
              <a:endParaRPr b="0" i="0" sz="1400" u="none" cap="none" strike="noStrike">
                <a:solidFill>
                  <a:srgbClr val="000000"/>
                </a:solidFill>
                <a:latin typeface="Arial"/>
                <a:ea typeface="Arial"/>
                <a:cs typeface="Arial"/>
                <a:sym typeface="Arial"/>
              </a:endParaRPr>
            </a:p>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Zero Hunger</a:t>
              </a:r>
              <a:endParaRPr b="0" i="0" sz="1400" u="none" cap="none" strike="noStrike">
                <a:solidFill>
                  <a:srgbClr val="000000"/>
                </a:solidFill>
                <a:latin typeface="Arial"/>
                <a:ea typeface="Arial"/>
                <a:cs typeface="Arial"/>
                <a:sym typeface="Arial"/>
              </a:endParaRPr>
            </a:p>
          </p:txBody>
        </p:sp>
        <p:sp>
          <p:nvSpPr>
            <p:cNvPr id="115" name="Google Shape;115;p3"/>
            <p:cNvSpPr txBox="1"/>
            <p:nvPr/>
          </p:nvSpPr>
          <p:spPr>
            <a:xfrm>
              <a:off x="6889649" y="4226511"/>
              <a:ext cx="7037796" cy="2041527"/>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SDG 13</a:t>
              </a:r>
              <a:endParaRPr b="0" i="0" sz="1400" u="none" cap="none" strike="noStrike">
                <a:solidFill>
                  <a:srgbClr val="000000"/>
                </a:solidFill>
                <a:latin typeface="Arial"/>
                <a:ea typeface="Arial"/>
                <a:cs typeface="Arial"/>
                <a:sym typeface="Arial"/>
              </a:endParaRPr>
            </a:p>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Climate action</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14644752" y="4226511"/>
              <a:ext cx="7037796" cy="2041527"/>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SDG 14</a:t>
              </a:r>
              <a:endParaRPr b="0" i="0" sz="1400" u="none" cap="none" strike="noStrike">
                <a:solidFill>
                  <a:srgbClr val="000000"/>
                </a:solidFill>
                <a:latin typeface="Arial"/>
                <a:ea typeface="Arial"/>
                <a:cs typeface="Arial"/>
                <a:sym typeface="Arial"/>
              </a:endParaRPr>
            </a:p>
            <a:p>
              <a:pPr indent="0" lvl="0" marL="0" marR="0" rtl="0" algn="ctr">
                <a:lnSpc>
                  <a:spcPct val="140008"/>
                </a:lnSpc>
                <a:spcBef>
                  <a:spcPts val="0"/>
                </a:spcBef>
                <a:spcAft>
                  <a:spcPts val="0"/>
                </a:spcAft>
                <a:buClr>
                  <a:srgbClr val="000000"/>
                </a:buClr>
                <a:buSzPts val="4499"/>
                <a:buFont typeface="Arial"/>
                <a:buNone/>
              </a:pPr>
              <a:r>
                <a:rPr b="0" i="0" lang="en-US" sz="4499" u="none" cap="none" strike="noStrike">
                  <a:solidFill>
                    <a:srgbClr val="FEFFF8"/>
                  </a:solidFill>
                  <a:latin typeface="Arial"/>
                  <a:ea typeface="Arial"/>
                  <a:cs typeface="Arial"/>
                  <a:sym typeface="Arial"/>
                </a:rPr>
                <a:t>Life below water</a:t>
              </a:r>
              <a:endParaRPr b="0" i="0" sz="1400" u="none" cap="none" strike="noStrike">
                <a:solidFill>
                  <a:srgbClr val="000000"/>
                </a:solidFill>
                <a:latin typeface="Arial"/>
                <a:ea typeface="Arial"/>
                <a:cs typeface="Arial"/>
                <a:sym typeface="Arial"/>
              </a:endParaRPr>
            </a:p>
          </p:txBody>
        </p:sp>
      </p:grpSp>
      <p:cxnSp>
        <p:nvCxnSpPr>
          <p:cNvPr id="117" name="Google Shape;117;p3"/>
          <p:cNvCxnSpPr/>
          <p:nvPr/>
        </p:nvCxnSpPr>
        <p:spPr>
          <a:xfrm>
            <a:off x="6050607" y="4600876"/>
            <a:ext cx="0" cy="1807449"/>
          </a:xfrm>
          <a:prstGeom prst="straightConnector1">
            <a:avLst/>
          </a:prstGeom>
          <a:noFill/>
          <a:ln cap="flat" cmpd="sng" w="104775">
            <a:solidFill>
              <a:srgbClr val="FEFFF8"/>
            </a:solidFill>
            <a:prstDash val="solid"/>
            <a:round/>
            <a:headEnd len="sm" w="sm" type="none"/>
            <a:tailEnd len="sm" w="sm" type="none"/>
          </a:ln>
        </p:spPr>
      </p:cxnSp>
      <p:cxnSp>
        <p:nvCxnSpPr>
          <p:cNvPr id="118" name="Google Shape;118;p3"/>
          <p:cNvCxnSpPr/>
          <p:nvPr/>
        </p:nvCxnSpPr>
        <p:spPr>
          <a:xfrm>
            <a:off x="11726634" y="4600876"/>
            <a:ext cx="0" cy="1807449"/>
          </a:xfrm>
          <a:prstGeom prst="straightConnector1">
            <a:avLst/>
          </a:prstGeom>
          <a:noFill/>
          <a:ln cap="flat" cmpd="sng" w="104775">
            <a:solidFill>
              <a:srgbClr val="FEFFF8"/>
            </a:solidFill>
            <a:prstDash val="solid"/>
            <a:round/>
            <a:headEnd len="sm" w="sm" type="none"/>
            <a:tailEnd len="sm" w="sm" type="none"/>
          </a:ln>
        </p:spPr>
      </p:cxnSp>
      <p:sp>
        <p:nvSpPr>
          <p:cNvPr id="119" name="Google Shape;119;p3"/>
          <p:cNvSpPr txBox="1"/>
          <p:nvPr/>
        </p:nvSpPr>
        <p:spPr>
          <a:xfrm>
            <a:off x="1765205" y="933450"/>
            <a:ext cx="4570599" cy="1034415"/>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6200"/>
              <a:buFont typeface="Arial"/>
              <a:buNone/>
            </a:pPr>
            <a:r>
              <a:rPr b="0" i="0" lang="en-US" sz="6200" u="none" cap="none" strike="noStrike">
                <a:solidFill>
                  <a:srgbClr val="D9C1BB"/>
                </a:solidFill>
                <a:latin typeface="League Spartan"/>
                <a:ea typeface="League Spartan"/>
                <a:cs typeface="League Spartan"/>
                <a:sym typeface="League Spartan"/>
              </a:rPr>
              <a:t>SDG area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123" name="Shape 123"/>
        <p:cNvGrpSpPr/>
        <p:nvPr/>
      </p:nvGrpSpPr>
      <p:grpSpPr>
        <a:xfrm>
          <a:off x="0" y="0"/>
          <a:ext cx="0" cy="0"/>
          <a:chOff x="0" y="0"/>
          <a:chExt cx="0" cy="0"/>
        </a:xfrm>
      </p:grpSpPr>
      <p:grpSp>
        <p:nvGrpSpPr>
          <p:cNvPr id="124" name="Google Shape;124;p4"/>
          <p:cNvGrpSpPr/>
          <p:nvPr/>
        </p:nvGrpSpPr>
        <p:grpSpPr>
          <a:xfrm>
            <a:off x="1028700" y="-313967"/>
            <a:ext cx="8385423" cy="2950876"/>
            <a:chOff x="0" y="0"/>
            <a:chExt cx="11180564" cy="3934501"/>
          </a:xfrm>
        </p:grpSpPr>
        <p:sp>
          <p:nvSpPr>
            <p:cNvPr id="125" name="Google Shape;125;p4"/>
            <p:cNvSpPr/>
            <p:nvPr/>
          </p:nvSpPr>
          <p:spPr>
            <a:xfrm>
              <a:off x="0" y="0"/>
              <a:ext cx="11180564" cy="3934501"/>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txBox="1"/>
            <p:nvPr/>
          </p:nvSpPr>
          <p:spPr>
            <a:xfrm>
              <a:off x="982006" y="1694973"/>
              <a:ext cx="9216551" cy="134747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6200"/>
                <a:buFont typeface="Arial"/>
                <a:buNone/>
              </a:pPr>
              <a:r>
                <a:rPr b="0" i="0" lang="en-US" sz="6200" u="none" cap="none" strike="noStrike">
                  <a:solidFill>
                    <a:srgbClr val="FEFFF8"/>
                  </a:solidFill>
                  <a:latin typeface="League Spartan"/>
                  <a:ea typeface="League Spartan"/>
                  <a:cs typeface="League Spartan"/>
                  <a:sym typeface="League Spartan"/>
                </a:rPr>
                <a:t>INTRODUCTION</a:t>
              </a:r>
              <a:endParaRPr b="0" i="0" sz="1400" u="none" cap="none" strike="noStrike">
                <a:solidFill>
                  <a:srgbClr val="000000"/>
                </a:solidFill>
                <a:latin typeface="Arial"/>
                <a:ea typeface="Arial"/>
                <a:cs typeface="Arial"/>
                <a:sym typeface="Arial"/>
              </a:endParaRPr>
            </a:p>
          </p:txBody>
        </p:sp>
      </p:grpSp>
      <p:grpSp>
        <p:nvGrpSpPr>
          <p:cNvPr id="127" name="Google Shape;127;p4"/>
          <p:cNvGrpSpPr/>
          <p:nvPr/>
        </p:nvGrpSpPr>
        <p:grpSpPr>
          <a:xfrm>
            <a:off x="1028700" y="9632815"/>
            <a:ext cx="16230600" cy="578485"/>
            <a:chOff x="0" y="0"/>
            <a:chExt cx="21640800" cy="771313"/>
          </a:xfrm>
        </p:grpSpPr>
        <p:sp>
          <p:nvSpPr>
            <p:cNvPr id="128" name="Google Shape;128;p4"/>
            <p:cNvSpPr txBox="1"/>
            <p:nvPr/>
          </p:nvSpPr>
          <p:spPr>
            <a:xfrm>
              <a:off x="11497147" y="428625"/>
              <a:ext cx="10143653" cy="342688"/>
            </a:xfrm>
            <a:prstGeom prst="rect">
              <a:avLst/>
            </a:prstGeom>
            <a:noFill/>
            <a:ln>
              <a:noFill/>
            </a:ln>
          </p:spPr>
          <p:txBody>
            <a:bodyPr anchorCtr="0" anchor="t" bIns="0" lIns="0" spcFirstLastPara="1" rIns="0" wrap="square" tIns="0">
              <a:spAutoFit/>
            </a:bodyPr>
            <a:lstStyle/>
            <a:p>
              <a:pPr indent="0" lvl="0" marL="0" marR="0" rtl="0" algn="r">
                <a:lnSpc>
                  <a:spcPct val="124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4"/>
            <p:cNvSpPr/>
            <p:nvPr/>
          </p:nvSpPr>
          <p:spPr>
            <a:xfrm>
              <a:off x="0" y="0"/>
              <a:ext cx="21640800" cy="50800"/>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4"/>
          <p:cNvSpPr/>
          <p:nvPr/>
        </p:nvSpPr>
        <p:spPr>
          <a:xfrm>
            <a:off x="10141449" y="4617404"/>
            <a:ext cx="7366874" cy="4144561"/>
          </a:xfrm>
          <a:custGeom>
            <a:rect b="b" l="l" r="r" t="t"/>
            <a:pathLst>
              <a:path extrusionOk="0" h="4144561" w="7366874">
                <a:moveTo>
                  <a:pt x="0" y="0"/>
                </a:moveTo>
                <a:lnTo>
                  <a:pt x="7366874" y="0"/>
                </a:lnTo>
                <a:lnTo>
                  <a:pt x="7366874" y="4144561"/>
                </a:lnTo>
                <a:lnTo>
                  <a:pt x="0" y="414456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31" name="Google Shape;131;p4"/>
          <p:cNvGrpSpPr/>
          <p:nvPr/>
        </p:nvGrpSpPr>
        <p:grpSpPr>
          <a:xfrm>
            <a:off x="10141426" y="392861"/>
            <a:ext cx="7117874" cy="4558312"/>
            <a:chOff x="0" y="-28575"/>
            <a:chExt cx="9490500" cy="6077749"/>
          </a:xfrm>
        </p:grpSpPr>
        <p:sp>
          <p:nvSpPr>
            <p:cNvPr id="132" name="Google Shape;132;p4"/>
            <p:cNvSpPr txBox="1"/>
            <p:nvPr/>
          </p:nvSpPr>
          <p:spPr>
            <a:xfrm>
              <a:off x="0" y="993432"/>
              <a:ext cx="9490500" cy="5055742"/>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Clr>
                  <a:srgbClr val="000000"/>
                </a:buClr>
                <a:buSzPts val="2400"/>
                <a:buFont typeface="Arial"/>
                <a:buNone/>
              </a:pPr>
              <a:r>
                <a:rPr b="0" i="0" lang="en-US" sz="2400" u="none" cap="none" strike="noStrike">
                  <a:solidFill>
                    <a:srgbClr val="52584D"/>
                  </a:solidFill>
                  <a:latin typeface="Arial"/>
                  <a:ea typeface="Arial"/>
                  <a:cs typeface="Arial"/>
                  <a:sym typeface="Arial"/>
                </a:rPr>
                <a:t>Introduction of harmful substances into the environment, while climate change pertains to long-term shifts in weather patterns and temperatures. Both factors have detrimental effects on </a:t>
              </a:r>
              <a:r>
                <a:rPr b="1" i="0" lang="en-US" sz="2800" u="none" cap="none" strike="noStrike">
                  <a:solidFill>
                    <a:srgbClr val="17365D"/>
                  </a:solidFill>
                  <a:latin typeface="Arial"/>
                  <a:ea typeface="Arial"/>
                  <a:cs typeface="Arial"/>
                  <a:sym typeface="Arial"/>
                </a:rPr>
                <a:t>Malaysian fisheries</a:t>
              </a:r>
              <a:r>
                <a:rPr b="0" i="0" lang="en-US" sz="2400" u="none" cap="none" strike="noStrike">
                  <a:solidFill>
                    <a:srgbClr val="52584D"/>
                  </a:solidFill>
                  <a:latin typeface="Arial"/>
                  <a:ea typeface="Arial"/>
                  <a:cs typeface="Arial"/>
                  <a:sym typeface="Arial"/>
                </a:rPr>
                <a:t>, which are </a:t>
              </a:r>
              <a:r>
                <a:rPr b="1" i="0" lang="en-US" sz="2800" u="none" cap="none" strike="noStrike">
                  <a:solidFill>
                    <a:srgbClr val="17365D"/>
                  </a:solidFill>
                  <a:latin typeface="Arial"/>
                  <a:ea typeface="Arial"/>
                  <a:cs typeface="Arial"/>
                  <a:sym typeface="Arial"/>
                </a:rPr>
                <a:t>crucial for food security and the national economy</a:t>
              </a:r>
              <a:r>
                <a:rPr b="0" i="0" lang="en-US" sz="2800" u="none" cap="none" strike="noStrike">
                  <a:solidFill>
                    <a:srgbClr val="17365D"/>
                  </a:solidFill>
                  <a:latin typeface="Arial"/>
                  <a:ea typeface="Arial"/>
                  <a:cs typeface="Arial"/>
                  <a:sym typeface="Arial"/>
                </a:rPr>
                <a:t>.</a:t>
              </a:r>
              <a:endParaRPr b="0" i="0" sz="2800" u="none" cap="none" strike="noStrike">
                <a:solidFill>
                  <a:srgbClr val="17365D"/>
                </a:solidFill>
                <a:latin typeface="Arial"/>
                <a:ea typeface="Arial"/>
                <a:cs typeface="Arial"/>
                <a:sym typeface="Arial"/>
              </a:endParaRPr>
            </a:p>
            <a:p>
              <a:pPr indent="0" lvl="0" marL="0" marR="0" rtl="0" algn="just">
                <a:lnSpc>
                  <a:spcPct val="139958"/>
                </a:lnSpc>
                <a:spcBef>
                  <a:spcPts val="0"/>
                </a:spcBef>
                <a:spcAft>
                  <a:spcPts val="0"/>
                </a:spcAft>
                <a:buClr>
                  <a:srgbClr val="000000"/>
                </a:buClr>
                <a:buSzPts val="2400"/>
                <a:buFont typeface="Arial"/>
                <a:buNone/>
              </a:pPr>
              <a:r>
                <a:t/>
              </a:r>
              <a:endParaRPr b="0" i="0" sz="2400" u="none" cap="none" strike="noStrike">
                <a:solidFill>
                  <a:srgbClr val="52584D"/>
                </a:solidFill>
                <a:latin typeface="Arial"/>
                <a:ea typeface="Arial"/>
                <a:cs typeface="Arial"/>
                <a:sym typeface="Arial"/>
              </a:endParaRPr>
            </a:p>
          </p:txBody>
        </p:sp>
        <p:sp>
          <p:nvSpPr>
            <p:cNvPr id="133" name="Google Shape;133;p4"/>
            <p:cNvSpPr txBox="1"/>
            <p:nvPr/>
          </p:nvSpPr>
          <p:spPr>
            <a:xfrm>
              <a:off x="0" y="-28575"/>
              <a:ext cx="9490469" cy="1025751"/>
            </a:xfrm>
            <a:prstGeom prst="rect">
              <a:avLst/>
            </a:prstGeom>
            <a:noFill/>
            <a:ln>
              <a:noFill/>
            </a:ln>
          </p:spPr>
          <p:txBody>
            <a:bodyPr anchorCtr="0" anchor="t" bIns="0" lIns="0" spcFirstLastPara="1" rIns="0" wrap="square" tIns="0">
              <a:spAutoFit/>
            </a:bodyPr>
            <a:lstStyle/>
            <a:p>
              <a:pPr indent="0" lvl="0" marL="0" marR="0" rtl="0" algn="l">
                <a:lnSpc>
                  <a:spcPct val="125006"/>
                </a:lnSpc>
                <a:spcBef>
                  <a:spcPts val="0"/>
                </a:spcBef>
                <a:spcAft>
                  <a:spcPts val="0"/>
                </a:spcAft>
                <a:buClr>
                  <a:srgbClr val="000000"/>
                </a:buClr>
                <a:buSzPts val="3999"/>
                <a:buFont typeface="Arial"/>
                <a:buNone/>
              </a:pPr>
              <a:r>
                <a:rPr b="1" i="0" lang="en-US" sz="3999" u="none" cap="none" strike="noStrike">
                  <a:solidFill>
                    <a:srgbClr val="FEFFF8"/>
                  </a:solidFill>
                  <a:latin typeface="Arial"/>
                  <a:ea typeface="Arial"/>
                  <a:cs typeface="Arial"/>
                  <a:sym typeface="Arial"/>
                </a:rPr>
                <a:t>POLLUTIONS</a:t>
              </a:r>
              <a:endParaRPr b="1" i="0" sz="1400" u="none" cap="none" strike="noStrike">
                <a:solidFill>
                  <a:srgbClr val="000000"/>
                </a:solidFill>
                <a:latin typeface="Arial"/>
                <a:ea typeface="Arial"/>
                <a:cs typeface="Arial"/>
                <a:sym typeface="Arial"/>
              </a:endParaRPr>
            </a:p>
          </p:txBody>
        </p:sp>
      </p:grpSp>
      <p:pic>
        <p:nvPicPr>
          <p:cNvPr descr="A screenshot of a computer screen&#10;&#10;Description automatically generated with medium confidence" id="134" name="Google Shape;134;p4"/>
          <p:cNvPicPr preferRelativeResize="0"/>
          <p:nvPr/>
        </p:nvPicPr>
        <p:blipFill rotWithShape="1">
          <a:blip r:embed="rId4">
            <a:alphaModFix/>
          </a:blip>
          <a:srcRect b="0" l="0" r="0" t="0"/>
          <a:stretch/>
        </p:blipFill>
        <p:spPr>
          <a:xfrm>
            <a:off x="1028700" y="3012063"/>
            <a:ext cx="8385423" cy="63047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138" name="Shape 138"/>
        <p:cNvGrpSpPr/>
        <p:nvPr/>
      </p:nvGrpSpPr>
      <p:grpSpPr>
        <a:xfrm>
          <a:off x="0" y="0"/>
          <a:ext cx="0" cy="0"/>
          <a:chOff x="0" y="0"/>
          <a:chExt cx="0" cy="0"/>
        </a:xfrm>
      </p:grpSpPr>
      <p:sp>
        <p:nvSpPr>
          <p:cNvPr id="139" name="Google Shape;139;p5"/>
          <p:cNvSpPr/>
          <p:nvPr/>
        </p:nvSpPr>
        <p:spPr>
          <a:xfrm>
            <a:off x="0" y="-967271"/>
            <a:ext cx="18323951" cy="13742963"/>
          </a:xfrm>
          <a:custGeom>
            <a:rect b="b" l="l" r="r" t="t"/>
            <a:pathLst>
              <a:path extrusionOk="0" h="13742963" w="18323951">
                <a:moveTo>
                  <a:pt x="0" y="0"/>
                </a:moveTo>
                <a:lnTo>
                  <a:pt x="18323951" y="0"/>
                </a:lnTo>
                <a:lnTo>
                  <a:pt x="18323951" y="13742963"/>
                </a:lnTo>
                <a:lnTo>
                  <a:pt x="0" y="13742963"/>
                </a:lnTo>
                <a:lnTo>
                  <a:pt x="0" y="0"/>
                </a:lnTo>
                <a:close/>
              </a:path>
            </a:pathLst>
          </a:custGeom>
          <a:blipFill rotWithShape="1">
            <a:blip r:embed="rId3">
              <a:alphaModFix amt="31999"/>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0" y="-1061838"/>
            <a:ext cx="13795743" cy="2685045"/>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
          <p:cNvSpPr txBox="1"/>
          <p:nvPr/>
        </p:nvSpPr>
        <p:spPr>
          <a:xfrm>
            <a:off x="414456" y="60246"/>
            <a:ext cx="12966830" cy="851342"/>
          </a:xfrm>
          <a:prstGeom prst="rect">
            <a:avLst/>
          </a:prstGeom>
          <a:noFill/>
          <a:ln>
            <a:noFill/>
          </a:ln>
        </p:spPr>
        <p:txBody>
          <a:bodyPr anchorCtr="0" anchor="t" bIns="0" lIns="0" spcFirstLastPara="1" rIns="0" wrap="square" tIns="0">
            <a:spAutoFit/>
          </a:bodyPr>
          <a:lstStyle/>
          <a:p>
            <a:pPr indent="0" lvl="0" marL="0" marR="0" rtl="0" algn="l">
              <a:lnSpc>
                <a:spcPct val="135006"/>
              </a:lnSpc>
              <a:spcBef>
                <a:spcPts val="0"/>
              </a:spcBef>
              <a:spcAft>
                <a:spcPts val="0"/>
              </a:spcAft>
              <a:buClr>
                <a:srgbClr val="000000"/>
              </a:buClr>
              <a:buSzPts val="5119"/>
              <a:buFont typeface="Arial"/>
              <a:buNone/>
            </a:pPr>
            <a:r>
              <a:rPr b="0" i="0" lang="en-US" sz="5119" u="none" cap="none" strike="noStrike">
                <a:solidFill>
                  <a:srgbClr val="FEFFF8"/>
                </a:solidFill>
                <a:latin typeface="League Spartan"/>
                <a:ea typeface="League Spartan"/>
                <a:cs typeface="League Spartan"/>
                <a:sym typeface="League Spartan"/>
              </a:rPr>
              <a:t>FISHERIES ISSUE IN MALAYSIA</a:t>
            </a:r>
            <a:endParaRPr b="0" i="0" sz="1400" u="none" cap="none" strike="noStrike">
              <a:solidFill>
                <a:srgbClr val="000000"/>
              </a:solidFill>
              <a:latin typeface="Arial"/>
              <a:ea typeface="Arial"/>
              <a:cs typeface="Arial"/>
              <a:sym typeface="Arial"/>
            </a:endParaRPr>
          </a:p>
        </p:txBody>
      </p:sp>
      <p:sp>
        <p:nvSpPr>
          <p:cNvPr id="142" name="Google Shape;142;p5"/>
          <p:cNvSpPr txBox="1"/>
          <p:nvPr/>
        </p:nvSpPr>
        <p:spPr>
          <a:xfrm>
            <a:off x="733230" y="8267179"/>
            <a:ext cx="9389337" cy="200055"/>
          </a:xfrm>
          <a:prstGeom prst="rect">
            <a:avLst/>
          </a:prstGeom>
          <a:noFill/>
          <a:ln>
            <a:noFill/>
          </a:ln>
        </p:spPr>
        <p:txBody>
          <a:bodyPr anchorCtr="0" anchor="t" bIns="0" lIns="0" spcFirstLastPara="1" rIns="0" wrap="square" tIns="0">
            <a:spAutoFit/>
          </a:bodyPr>
          <a:lstStyle/>
          <a:p>
            <a:pPr indent="0" lvl="0" marL="0" marR="0" rtl="0" algn="l">
              <a:lnSpc>
                <a:spcPct val="129991"/>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143" name="Google Shape;143;p5"/>
          <p:cNvPicPr preferRelativeResize="0"/>
          <p:nvPr/>
        </p:nvPicPr>
        <p:blipFill rotWithShape="1">
          <a:blip r:embed="rId4">
            <a:alphaModFix/>
          </a:blip>
          <a:srcRect b="0" l="0" r="46186" t="0"/>
          <a:stretch/>
        </p:blipFill>
        <p:spPr>
          <a:xfrm>
            <a:off x="324269" y="2650724"/>
            <a:ext cx="6055988" cy="6233969"/>
          </a:xfrm>
          <a:prstGeom prst="rect">
            <a:avLst/>
          </a:prstGeom>
          <a:noFill/>
          <a:ln>
            <a:noFill/>
          </a:ln>
        </p:spPr>
      </p:pic>
      <p:pic>
        <p:nvPicPr>
          <p:cNvPr id="144" name="Google Shape;144;p5"/>
          <p:cNvPicPr preferRelativeResize="0"/>
          <p:nvPr/>
        </p:nvPicPr>
        <p:blipFill rotWithShape="1">
          <a:blip r:embed="rId4">
            <a:alphaModFix/>
          </a:blip>
          <a:srcRect b="1022" l="53650" r="-576" t="-1023"/>
          <a:stretch/>
        </p:blipFill>
        <p:spPr>
          <a:xfrm>
            <a:off x="10122567" y="743746"/>
            <a:ext cx="7993675" cy="9436141"/>
          </a:xfrm>
          <a:prstGeom prst="rect">
            <a:avLst/>
          </a:prstGeom>
          <a:noFill/>
          <a:ln>
            <a:noFill/>
          </a:ln>
        </p:spPr>
      </p:pic>
      <p:sp>
        <p:nvSpPr>
          <p:cNvPr id="145" name="Google Shape;145;p5"/>
          <p:cNvSpPr/>
          <p:nvPr/>
        </p:nvSpPr>
        <p:spPr>
          <a:xfrm rot="-4758399">
            <a:off x="15553360" y="43608"/>
            <a:ext cx="852309" cy="3914275"/>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6" name="Google Shape;146;p5"/>
          <p:cNvSpPr/>
          <p:nvPr/>
        </p:nvSpPr>
        <p:spPr>
          <a:xfrm rot="-5400000">
            <a:off x="15105658" y="4009943"/>
            <a:ext cx="1434723" cy="405455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7" name="Google Shape;147;p5"/>
          <p:cNvSpPr/>
          <p:nvPr/>
        </p:nvSpPr>
        <p:spPr>
          <a:xfrm rot="-5205796">
            <a:off x="14986639" y="6268678"/>
            <a:ext cx="1256511" cy="4342454"/>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8" name="Google Shape;148;p5"/>
          <p:cNvSpPr/>
          <p:nvPr/>
        </p:nvSpPr>
        <p:spPr>
          <a:xfrm>
            <a:off x="6534336" y="1836478"/>
            <a:ext cx="3502209" cy="8076376"/>
          </a:xfrm>
          <a:prstGeom prst="roundRect">
            <a:avLst>
              <a:gd fmla="val 6172"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In between 2015-2020, the data shows:</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457200" lvl="0" marL="457200" marR="0" rtl="0" algn="ctr">
              <a:lnSpc>
                <a:spcPct val="100000"/>
              </a:lnSpc>
              <a:spcBef>
                <a:spcPts val="0"/>
              </a:spcBef>
              <a:spcAft>
                <a:spcPts val="0"/>
              </a:spcAft>
              <a:buClr>
                <a:srgbClr val="000000"/>
              </a:buClr>
              <a:buSzPts val="2400"/>
              <a:buFont typeface="Arial"/>
              <a:buAutoNum type="alphaLcParenR"/>
            </a:pPr>
            <a:r>
              <a:rPr b="0" i="0" lang="en-US" sz="2400" u="none" cap="none" strike="noStrike">
                <a:solidFill>
                  <a:schemeClr val="dk1"/>
                </a:solidFill>
                <a:latin typeface="Arial"/>
                <a:ea typeface="Arial"/>
                <a:cs typeface="Arial"/>
                <a:sym typeface="Arial"/>
              </a:rPr>
              <a:t>significant declining trend in deep sea capture in Malaysia</a:t>
            </a:r>
            <a:endParaRPr/>
          </a:p>
          <a:p>
            <a:pPr indent="-304800" lvl="0" marL="45720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457200" lvl="0" marL="457200" marR="0" rtl="0" algn="ctr">
              <a:lnSpc>
                <a:spcPct val="100000"/>
              </a:lnSpc>
              <a:spcBef>
                <a:spcPts val="0"/>
              </a:spcBef>
              <a:spcAft>
                <a:spcPts val="0"/>
              </a:spcAft>
              <a:buClr>
                <a:srgbClr val="000000"/>
              </a:buClr>
              <a:buSzPts val="2400"/>
              <a:buFont typeface="Arial"/>
              <a:buAutoNum type="alphaLcParenR"/>
            </a:pPr>
            <a:r>
              <a:rPr b="0" i="0" lang="en-US" sz="2400" u="none" cap="none" strike="noStrike">
                <a:solidFill>
                  <a:schemeClr val="dk1"/>
                </a:solidFill>
                <a:latin typeface="Arial"/>
                <a:ea typeface="Arial"/>
                <a:cs typeface="Arial"/>
                <a:sym typeface="Arial"/>
              </a:rPr>
              <a:t>Reducing numbers in Malaysian fisherman</a:t>
            </a:r>
            <a:endParaRPr/>
          </a:p>
          <a:p>
            <a:pPr indent="-304800" lvl="0" marL="45720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457200" lvl="0" marL="457200" marR="0" rtl="0" algn="ctr">
              <a:lnSpc>
                <a:spcPct val="100000"/>
              </a:lnSpc>
              <a:spcBef>
                <a:spcPts val="0"/>
              </a:spcBef>
              <a:spcAft>
                <a:spcPts val="0"/>
              </a:spcAft>
              <a:buClr>
                <a:srgbClr val="000000"/>
              </a:buClr>
              <a:buSzPts val="2400"/>
              <a:buFont typeface="Arial"/>
              <a:buAutoNum type="alphaLcParenR"/>
            </a:pPr>
            <a:r>
              <a:rPr b="0" i="0" lang="en-US" sz="2400" u="none" cap="none" strike="noStrike">
                <a:solidFill>
                  <a:schemeClr val="dk1"/>
                </a:solidFill>
                <a:latin typeface="Arial"/>
                <a:ea typeface="Arial"/>
                <a:cs typeface="Arial"/>
                <a:sym typeface="Arial"/>
              </a:rPr>
              <a:t>Reducing numbers in fisheries vessels</a:t>
            </a:r>
            <a:endParaRPr/>
          </a:p>
          <a:p>
            <a:pPr indent="0" lvl="0" marL="0" marR="0" rtl="0" algn="ctr">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Which contributes to </a:t>
            </a:r>
            <a:r>
              <a:rPr b="1" i="0" lang="en-US" sz="2400" u="none" cap="none" strike="noStrike">
                <a:solidFill>
                  <a:schemeClr val="dk1"/>
                </a:solidFill>
                <a:latin typeface="Arial"/>
                <a:ea typeface="Arial"/>
                <a:cs typeface="Arial"/>
                <a:sym typeface="Arial"/>
              </a:rPr>
              <a:t>increasingly impacting the food source</a:t>
            </a:r>
            <a:r>
              <a:rPr b="0" i="0" lang="en-US" sz="2400" u="none" cap="none" strike="noStrike">
                <a:solidFill>
                  <a:schemeClr val="dk1"/>
                </a:solidFill>
                <a:latin typeface="Arial"/>
                <a:ea typeface="Arial"/>
                <a:cs typeface="Arial"/>
                <a:sym typeface="Arial"/>
              </a:rPr>
              <a:t> and </a:t>
            </a:r>
            <a:r>
              <a:rPr b="1" i="0" lang="en-US" sz="2400" u="none" cap="none" strike="noStrike">
                <a:solidFill>
                  <a:schemeClr val="dk1"/>
                </a:solidFill>
                <a:latin typeface="Arial"/>
                <a:ea typeface="Arial"/>
                <a:cs typeface="Arial"/>
                <a:sym typeface="Arial"/>
              </a:rPr>
              <a:t>ecological balance of marine life </a:t>
            </a:r>
            <a:r>
              <a:rPr b="0" i="0" lang="en-US" sz="2400" u="none" cap="none" strike="noStrike">
                <a:solidFill>
                  <a:schemeClr val="dk1"/>
                </a:solidFill>
                <a:latin typeface="Arial"/>
                <a:ea typeface="Arial"/>
                <a:cs typeface="Arial"/>
                <a:sym typeface="Arial"/>
              </a:rPr>
              <a:t>in Malaysia.</a:t>
            </a:r>
            <a:endParaRPr b="0" i="0" sz="2400" u="none" cap="none" strike="noStrike">
              <a:solidFill>
                <a:schemeClr val="dk1"/>
              </a:solidFill>
              <a:latin typeface="Arial"/>
              <a:ea typeface="Arial"/>
              <a:cs typeface="Arial"/>
              <a:sym typeface="Arial"/>
            </a:endParaRPr>
          </a:p>
        </p:txBody>
      </p:sp>
      <p:sp>
        <p:nvSpPr>
          <p:cNvPr id="149" name="Google Shape;149;p5"/>
          <p:cNvSpPr txBox="1"/>
          <p:nvPr/>
        </p:nvSpPr>
        <p:spPr>
          <a:xfrm>
            <a:off x="17391157" y="1520243"/>
            <a:ext cx="5186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a)</a:t>
            </a:r>
            <a:endParaRPr/>
          </a:p>
        </p:txBody>
      </p:sp>
      <p:sp>
        <p:nvSpPr>
          <p:cNvPr id="150" name="Google Shape;150;p5"/>
          <p:cNvSpPr txBox="1"/>
          <p:nvPr/>
        </p:nvSpPr>
        <p:spPr>
          <a:xfrm>
            <a:off x="17391156" y="5079404"/>
            <a:ext cx="5186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b)</a:t>
            </a:r>
            <a:endParaRPr/>
          </a:p>
        </p:txBody>
      </p:sp>
      <p:sp>
        <p:nvSpPr>
          <p:cNvPr id="151" name="Google Shape;151;p5"/>
          <p:cNvSpPr txBox="1"/>
          <p:nvPr/>
        </p:nvSpPr>
        <p:spPr>
          <a:xfrm>
            <a:off x="17331680" y="7641801"/>
            <a:ext cx="51861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8"/>
        </a:solidFill>
      </p:bgPr>
    </p:bg>
    <p:spTree>
      <p:nvGrpSpPr>
        <p:cNvPr id="155" name="Shape 155"/>
        <p:cNvGrpSpPr/>
        <p:nvPr/>
      </p:nvGrpSpPr>
      <p:grpSpPr>
        <a:xfrm>
          <a:off x="0" y="0"/>
          <a:ext cx="0" cy="0"/>
          <a:chOff x="0" y="0"/>
          <a:chExt cx="0" cy="0"/>
        </a:xfrm>
      </p:grpSpPr>
      <p:sp>
        <p:nvSpPr>
          <p:cNvPr id="156" name="Google Shape;156;p6"/>
          <p:cNvSpPr/>
          <p:nvPr/>
        </p:nvSpPr>
        <p:spPr>
          <a:xfrm>
            <a:off x="392337" y="6297779"/>
            <a:ext cx="8751663" cy="3674896"/>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392337" y="2158879"/>
            <a:ext cx="8751663" cy="3901102"/>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a:off x="1236944" y="2455318"/>
            <a:ext cx="6910097" cy="7292978"/>
          </a:xfrm>
          <a:custGeom>
            <a:rect b="b" l="l" r="r" t="t"/>
            <a:pathLst>
              <a:path extrusionOk="0" h="7292978" w="6910097">
                <a:moveTo>
                  <a:pt x="0" y="0"/>
                </a:moveTo>
                <a:lnTo>
                  <a:pt x="6910097" y="0"/>
                </a:lnTo>
                <a:lnTo>
                  <a:pt x="6910097" y="7292978"/>
                </a:lnTo>
                <a:lnTo>
                  <a:pt x="0" y="7292978"/>
                </a:lnTo>
                <a:lnTo>
                  <a:pt x="0" y="0"/>
                </a:lnTo>
                <a:close/>
              </a:path>
            </a:pathLst>
          </a:custGeom>
          <a:blipFill rotWithShape="1">
            <a:blip r:embed="rId3">
              <a:alphaModFix amt="37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59" name="Google Shape;159;p6"/>
          <p:cNvGrpSpPr/>
          <p:nvPr/>
        </p:nvGrpSpPr>
        <p:grpSpPr>
          <a:xfrm>
            <a:off x="440842" y="6632075"/>
            <a:ext cx="8645095" cy="3116227"/>
            <a:chOff x="-359141" y="-28575"/>
            <a:chExt cx="10963975" cy="4154970"/>
          </a:xfrm>
        </p:grpSpPr>
        <p:sp>
          <p:nvSpPr>
            <p:cNvPr id="160" name="Google Shape;160;p6"/>
            <p:cNvSpPr txBox="1"/>
            <p:nvPr/>
          </p:nvSpPr>
          <p:spPr>
            <a:xfrm>
              <a:off x="-359141" y="-28575"/>
              <a:ext cx="10782900" cy="712200"/>
            </a:xfrm>
            <a:prstGeom prst="rect">
              <a:avLst/>
            </a:prstGeom>
            <a:noFill/>
            <a:ln>
              <a:noFill/>
            </a:ln>
          </p:spPr>
          <p:txBody>
            <a:bodyPr anchorCtr="0" anchor="t" bIns="0" lIns="0" spcFirstLastPara="1" rIns="0" wrap="square" tIns="0">
              <a:spAutoFit/>
            </a:bodyPr>
            <a:lstStyle/>
            <a:p>
              <a:pPr indent="0" lvl="0" marL="0" marR="0" rtl="0" algn="ctr">
                <a:lnSpc>
                  <a:spcPct val="125014"/>
                </a:lnSpc>
                <a:spcBef>
                  <a:spcPts val="0"/>
                </a:spcBef>
                <a:spcAft>
                  <a:spcPts val="0"/>
                </a:spcAft>
                <a:buClr>
                  <a:srgbClr val="000000"/>
                </a:buClr>
                <a:buSzPts val="3470"/>
                <a:buFont typeface="Arial"/>
                <a:buNone/>
              </a:pPr>
              <a:r>
                <a:rPr b="1" i="0" lang="en-US" sz="3470" u="none" cap="none" strike="noStrike">
                  <a:solidFill>
                    <a:srgbClr val="FEFFF8"/>
                  </a:solidFill>
                  <a:latin typeface="Arial"/>
                  <a:ea typeface="Arial"/>
                  <a:cs typeface="Arial"/>
                  <a:sym typeface="Arial"/>
                </a:rPr>
                <a:t>AGRICULTURE AND DEFORESTATION</a:t>
              </a:r>
              <a:endParaRPr b="1" i="0" sz="1400" u="none" cap="none" strike="noStrike">
                <a:solidFill>
                  <a:srgbClr val="000000"/>
                </a:solidFill>
                <a:latin typeface="Arial"/>
                <a:ea typeface="Arial"/>
                <a:cs typeface="Arial"/>
                <a:sym typeface="Arial"/>
              </a:endParaRPr>
            </a:p>
          </p:txBody>
        </p:sp>
        <p:sp>
          <p:nvSpPr>
            <p:cNvPr id="161" name="Google Shape;161;p6"/>
            <p:cNvSpPr txBox="1"/>
            <p:nvPr/>
          </p:nvSpPr>
          <p:spPr>
            <a:xfrm>
              <a:off x="-179566" y="1008195"/>
              <a:ext cx="10784400" cy="31182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Clr>
                  <a:srgbClr val="000000"/>
                </a:buClr>
                <a:buSzPts val="1899"/>
                <a:buFont typeface="Arial"/>
                <a:buNone/>
              </a:pPr>
              <a:r>
                <a:rPr b="0" i="0" lang="en-US" sz="1899" u="none" cap="none" strike="noStrike">
                  <a:solidFill>
                    <a:srgbClr val="52584D"/>
                  </a:solidFill>
                  <a:latin typeface="Arial"/>
                  <a:ea typeface="Arial"/>
                  <a:cs typeface="Arial"/>
                  <a:sym typeface="Arial"/>
                </a:rPr>
                <a:t>•Agriculture is a vital part of Malaysia's economy, and </a:t>
              </a:r>
              <a:r>
                <a:rPr b="1" i="0" lang="en-US" sz="1899" u="none" cap="none" strike="noStrike">
                  <a:solidFill>
                    <a:srgbClr val="52584D"/>
                  </a:solidFill>
                  <a:latin typeface="Arial"/>
                  <a:ea typeface="Arial"/>
                  <a:cs typeface="Arial"/>
                  <a:sym typeface="Arial"/>
                </a:rPr>
                <a:t>the use of pesticides, fertilizers, and herbicides </a:t>
              </a:r>
              <a:r>
                <a:rPr b="0" i="0" lang="en-US" sz="1899" u="none" cap="none" strike="noStrike">
                  <a:solidFill>
                    <a:srgbClr val="52584D"/>
                  </a:solidFill>
                  <a:latin typeface="Arial"/>
                  <a:ea typeface="Arial"/>
                  <a:cs typeface="Arial"/>
                  <a:sym typeface="Arial"/>
                </a:rPr>
                <a:t>can lead to agricultural runoff that enters rivers.</a:t>
              </a:r>
              <a:endParaRPr b="0" i="0" sz="1400" u="none" cap="none" strike="noStrike">
                <a:solidFill>
                  <a:srgbClr val="000000"/>
                </a:solidFill>
                <a:latin typeface="Arial"/>
                <a:ea typeface="Arial"/>
                <a:cs typeface="Arial"/>
                <a:sym typeface="Arial"/>
              </a:endParaRPr>
            </a:p>
            <a:p>
              <a:pPr indent="0" lvl="0" marL="0" marR="0" rtl="0" algn="l">
                <a:lnSpc>
                  <a:spcPct val="140021"/>
                </a:lnSpc>
                <a:spcBef>
                  <a:spcPts val="0"/>
                </a:spcBef>
                <a:spcAft>
                  <a:spcPts val="0"/>
                </a:spcAft>
                <a:buClr>
                  <a:srgbClr val="000000"/>
                </a:buClr>
                <a:buSzPts val="1899"/>
                <a:buFont typeface="Arial"/>
                <a:buNone/>
              </a:pPr>
              <a:r>
                <a:rPr b="0" i="0" lang="en-US" sz="1899" u="none" cap="none" strike="noStrike">
                  <a:solidFill>
                    <a:srgbClr val="52584D"/>
                  </a:solidFill>
                  <a:latin typeface="Arial"/>
                  <a:ea typeface="Arial"/>
                  <a:cs typeface="Arial"/>
                  <a:sym typeface="Arial"/>
                </a:rPr>
                <a:t>•</a:t>
              </a:r>
              <a:r>
                <a:rPr b="1" i="0" lang="en-US" sz="1899" u="none" cap="none" strike="noStrike">
                  <a:solidFill>
                    <a:srgbClr val="52584D"/>
                  </a:solidFill>
                  <a:latin typeface="Arial"/>
                  <a:ea typeface="Arial"/>
                  <a:cs typeface="Arial"/>
                  <a:sym typeface="Arial"/>
                </a:rPr>
                <a:t>Deforestation in the country's interior regions can increase soil erosion</a:t>
              </a:r>
              <a:r>
                <a:rPr b="0" i="0" lang="en-US" sz="1899" u="none" cap="none" strike="noStrike">
                  <a:solidFill>
                    <a:srgbClr val="52584D"/>
                  </a:solidFill>
                  <a:latin typeface="Arial"/>
                  <a:ea typeface="Arial"/>
                  <a:cs typeface="Arial"/>
                  <a:sym typeface="Arial"/>
                </a:rPr>
                <a:t>, leading to sediment-laden runoff entering the rivers.</a:t>
              </a:r>
              <a:endParaRPr b="0" i="0" sz="1400" u="none" cap="none" strike="noStrike">
                <a:solidFill>
                  <a:srgbClr val="000000"/>
                </a:solidFill>
                <a:latin typeface="Arial"/>
                <a:ea typeface="Arial"/>
                <a:cs typeface="Arial"/>
                <a:sym typeface="Arial"/>
              </a:endParaRPr>
            </a:p>
            <a:p>
              <a:pPr indent="0" lvl="0" marL="0" marR="0" rtl="0" algn="l">
                <a:lnSpc>
                  <a:spcPct val="140021"/>
                </a:lnSpc>
                <a:spcBef>
                  <a:spcPts val="0"/>
                </a:spcBef>
                <a:spcAft>
                  <a:spcPts val="0"/>
                </a:spcAft>
                <a:buClr>
                  <a:srgbClr val="000000"/>
                </a:buClr>
                <a:buSzPts val="1899"/>
                <a:buFont typeface="Arial"/>
                <a:buNone/>
              </a:pPr>
              <a:r>
                <a:rPr b="0" i="0" lang="en-US" sz="1899" u="none" cap="none" strike="noStrike">
                  <a:solidFill>
                    <a:srgbClr val="52584D"/>
                  </a:solidFill>
                  <a:latin typeface="Arial"/>
                  <a:ea typeface="Arial"/>
                  <a:cs typeface="Arial"/>
                  <a:sym typeface="Arial"/>
                </a:rPr>
                <a:t>•These factors contribute to inshore pollution as the rivers transport agricultural chemicals and sediments to the coastal areas.</a:t>
              </a:r>
              <a:endParaRPr b="0" i="0" sz="1400" u="none" cap="none" strike="noStrike">
                <a:solidFill>
                  <a:srgbClr val="000000"/>
                </a:solidFill>
                <a:latin typeface="Arial"/>
                <a:ea typeface="Arial"/>
                <a:cs typeface="Arial"/>
                <a:sym typeface="Arial"/>
              </a:endParaRPr>
            </a:p>
          </p:txBody>
        </p:sp>
      </p:grpSp>
      <p:grpSp>
        <p:nvGrpSpPr>
          <p:cNvPr id="162" name="Google Shape;162;p6"/>
          <p:cNvGrpSpPr/>
          <p:nvPr/>
        </p:nvGrpSpPr>
        <p:grpSpPr>
          <a:xfrm>
            <a:off x="558638" y="2320000"/>
            <a:ext cx="8419050" cy="3592283"/>
            <a:chOff x="-220527" y="-28581"/>
            <a:chExt cx="11225400" cy="4789711"/>
          </a:xfrm>
        </p:grpSpPr>
        <p:sp>
          <p:nvSpPr>
            <p:cNvPr id="163" name="Google Shape;163;p6"/>
            <p:cNvSpPr txBox="1"/>
            <p:nvPr/>
          </p:nvSpPr>
          <p:spPr>
            <a:xfrm>
              <a:off x="-220527" y="-28581"/>
              <a:ext cx="11225400" cy="1626900"/>
            </a:xfrm>
            <a:prstGeom prst="rect">
              <a:avLst/>
            </a:prstGeom>
            <a:noFill/>
            <a:ln>
              <a:noFill/>
            </a:ln>
          </p:spPr>
          <p:txBody>
            <a:bodyPr anchorCtr="0" anchor="t" bIns="0" lIns="0" spcFirstLastPara="1" rIns="0" wrap="square" tIns="0">
              <a:spAutoFit/>
            </a:bodyPr>
            <a:lstStyle/>
            <a:p>
              <a:pPr indent="0" lvl="0" marL="0" marR="0" rtl="0" algn="ctr">
                <a:lnSpc>
                  <a:spcPct val="125007"/>
                </a:lnSpc>
                <a:spcBef>
                  <a:spcPts val="0"/>
                </a:spcBef>
                <a:spcAft>
                  <a:spcPts val="0"/>
                </a:spcAft>
                <a:buClr>
                  <a:srgbClr val="000000"/>
                </a:buClr>
                <a:buSzPts val="3523"/>
                <a:buFont typeface="Arial"/>
                <a:buNone/>
              </a:pPr>
              <a:r>
                <a:rPr b="1" i="0" lang="en-US" sz="3523" u="none" cap="none" strike="noStrike">
                  <a:solidFill>
                    <a:srgbClr val="FEFFF8"/>
                  </a:solidFill>
                  <a:latin typeface="Arial"/>
                  <a:ea typeface="Arial"/>
                  <a:cs typeface="Arial"/>
                  <a:sym typeface="Arial"/>
                </a:rPr>
                <a:t>RIVER SYSTEMS AND SEA CONNECTIVITY</a:t>
              </a:r>
              <a:endParaRPr b="1" i="0" sz="1400" u="none" cap="none" strike="noStrike">
                <a:solidFill>
                  <a:srgbClr val="000000"/>
                </a:solidFill>
                <a:latin typeface="Arial"/>
                <a:ea typeface="Arial"/>
                <a:cs typeface="Arial"/>
                <a:sym typeface="Arial"/>
              </a:endParaRPr>
            </a:p>
          </p:txBody>
        </p:sp>
        <p:sp>
          <p:nvSpPr>
            <p:cNvPr id="164" name="Google Shape;164;p6"/>
            <p:cNvSpPr txBox="1"/>
            <p:nvPr/>
          </p:nvSpPr>
          <p:spPr>
            <a:xfrm>
              <a:off x="0" y="1803430"/>
              <a:ext cx="10784400" cy="2957700"/>
            </a:xfrm>
            <a:prstGeom prst="rect">
              <a:avLst/>
            </a:prstGeom>
            <a:noFill/>
            <a:ln>
              <a:noFill/>
            </a:ln>
          </p:spPr>
          <p:txBody>
            <a:bodyPr anchorCtr="0" anchor="t" bIns="0" lIns="0" spcFirstLastPara="1" rIns="0" wrap="square" tIns="0">
              <a:spAutoFit/>
            </a:bodyPr>
            <a:lstStyle/>
            <a:p>
              <a:pPr indent="0" lvl="0" marL="0" marR="0" rtl="0" algn="l">
                <a:lnSpc>
                  <a:spcPct val="140033"/>
                </a:lnSpc>
                <a:spcBef>
                  <a:spcPts val="0"/>
                </a:spcBef>
                <a:spcAft>
                  <a:spcPts val="0"/>
                </a:spcAft>
                <a:buClr>
                  <a:srgbClr val="000000"/>
                </a:buClr>
                <a:buSzPts val="1801"/>
                <a:buFont typeface="Arial"/>
                <a:buNone/>
              </a:pPr>
              <a:r>
                <a:rPr b="0" i="0" lang="en-US" sz="1801" u="none" cap="none" strike="noStrike">
                  <a:solidFill>
                    <a:srgbClr val="52584D"/>
                  </a:solidFill>
                  <a:latin typeface="Arial"/>
                  <a:ea typeface="Arial"/>
                  <a:cs typeface="Arial"/>
                  <a:sym typeface="Arial"/>
                </a:rPr>
                <a:t>•Malaysia is blessed with a </a:t>
              </a:r>
              <a:r>
                <a:rPr b="1" i="0" lang="en-US" sz="1801" u="none" cap="none" strike="noStrike">
                  <a:solidFill>
                    <a:srgbClr val="52584D"/>
                  </a:solidFill>
                  <a:latin typeface="Arial"/>
                  <a:ea typeface="Arial"/>
                  <a:cs typeface="Arial"/>
                  <a:sym typeface="Arial"/>
                </a:rPr>
                <a:t>dense network of rivers and waterways</a:t>
              </a:r>
              <a:r>
                <a:rPr b="0" i="0" lang="en-US" sz="1801" u="none" cap="none" strike="noStrike">
                  <a:solidFill>
                    <a:srgbClr val="52584D"/>
                  </a:solidFill>
                  <a:latin typeface="Arial"/>
                  <a:ea typeface="Arial"/>
                  <a:cs typeface="Arial"/>
                  <a:sym typeface="Arial"/>
                </a:rPr>
                <a:t>, many of which originate in the highlands and flow downstream towards the coast.</a:t>
              </a:r>
              <a:endParaRPr b="0" i="0" sz="1400" u="none" cap="none" strike="noStrike">
                <a:solidFill>
                  <a:srgbClr val="000000"/>
                </a:solidFill>
                <a:latin typeface="Arial"/>
                <a:ea typeface="Arial"/>
                <a:cs typeface="Arial"/>
                <a:sym typeface="Arial"/>
              </a:endParaRPr>
            </a:p>
            <a:p>
              <a:pPr indent="0" lvl="0" marL="0" marR="0" rtl="0" algn="l">
                <a:lnSpc>
                  <a:spcPct val="140033"/>
                </a:lnSpc>
                <a:spcBef>
                  <a:spcPts val="0"/>
                </a:spcBef>
                <a:spcAft>
                  <a:spcPts val="0"/>
                </a:spcAft>
                <a:buClr>
                  <a:srgbClr val="000000"/>
                </a:buClr>
                <a:buSzPts val="1801"/>
                <a:buFont typeface="Arial"/>
                <a:buNone/>
              </a:pPr>
              <a:r>
                <a:rPr b="0" i="0" lang="en-US" sz="1801" u="none" cap="none" strike="noStrike">
                  <a:solidFill>
                    <a:srgbClr val="52584D"/>
                  </a:solidFill>
                  <a:latin typeface="Arial"/>
                  <a:ea typeface="Arial"/>
                  <a:cs typeface="Arial"/>
                  <a:sym typeface="Arial"/>
                </a:rPr>
                <a:t>•These rivers serve as </a:t>
              </a:r>
              <a:r>
                <a:rPr b="1" i="0" lang="en-US" sz="1801" u="none" cap="none" strike="noStrike">
                  <a:solidFill>
                    <a:srgbClr val="52584D"/>
                  </a:solidFill>
                  <a:latin typeface="Arial"/>
                  <a:ea typeface="Arial"/>
                  <a:cs typeface="Arial"/>
                  <a:sym typeface="Arial"/>
                </a:rPr>
                <a:t>essential drainage systems for both urban and rural areas</a:t>
              </a:r>
              <a:r>
                <a:rPr b="0" i="0" lang="en-US" sz="1801" u="none" cap="none" strike="noStrike">
                  <a:solidFill>
                    <a:srgbClr val="52584D"/>
                  </a:solidFill>
                  <a:latin typeface="Arial"/>
                  <a:ea typeface="Arial"/>
                  <a:cs typeface="Arial"/>
                  <a:sym typeface="Arial"/>
                </a:rPr>
                <a:t>, collecting rainwater and transporting it towards the sea.</a:t>
              </a:r>
              <a:endParaRPr b="0" i="0" sz="1400" u="none" cap="none" strike="noStrike">
                <a:solidFill>
                  <a:srgbClr val="000000"/>
                </a:solidFill>
                <a:latin typeface="Arial"/>
                <a:ea typeface="Arial"/>
                <a:cs typeface="Arial"/>
                <a:sym typeface="Arial"/>
              </a:endParaRPr>
            </a:p>
            <a:p>
              <a:pPr indent="0" lvl="0" marL="0" marR="0" rtl="0" algn="l">
                <a:lnSpc>
                  <a:spcPct val="140033"/>
                </a:lnSpc>
                <a:spcBef>
                  <a:spcPts val="0"/>
                </a:spcBef>
                <a:spcAft>
                  <a:spcPts val="0"/>
                </a:spcAft>
                <a:buClr>
                  <a:srgbClr val="000000"/>
                </a:buClr>
                <a:buSzPts val="1801"/>
                <a:buFont typeface="Arial"/>
                <a:buNone/>
              </a:pPr>
              <a:r>
                <a:rPr b="0" i="0" lang="en-US" sz="1801" u="none" cap="none" strike="noStrike">
                  <a:solidFill>
                    <a:srgbClr val="52584D"/>
                  </a:solidFill>
                  <a:latin typeface="Arial"/>
                  <a:ea typeface="Arial"/>
                  <a:cs typeface="Arial"/>
                  <a:sym typeface="Arial"/>
                </a:rPr>
                <a:t>•As these rivers meander through the landscape, they </a:t>
              </a:r>
              <a:r>
                <a:rPr b="1" i="0" lang="en-US" sz="1801" u="none" cap="none" strike="noStrike">
                  <a:solidFill>
                    <a:srgbClr val="52584D"/>
                  </a:solidFill>
                  <a:latin typeface="Arial"/>
                  <a:ea typeface="Arial"/>
                  <a:cs typeface="Arial"/>
                  <a:sym typeface="Arial"/>
                </a:rPr>
                <a:t>often pass through or near urban centers and industrial zones</a:t>
              </a:r>
              <a:r>
                <a:rPr b="0" i="0" lang="en-US" sz="1801" u="none" cap="none" strike="noStrike">
                  <a:solidFill>
                    <a:srgbClr val="52584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
        <p:nvSpPr>
          <p:cNvPr id="165" name="Google Shape;165;p6"/>
          <p:cNvSpPr/>
          <p:nvPr/>
        </p:nvSpPr>
        <p:spPr>
          <a:xfrm>
            <a:off x="9537249" y="2158879"/>
            <a:ext cx="8326719" cy="3901102"/>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9546774" y="6272963"/>
            <a:ext cx="8326719" cy="3688382"/>
          </a:xfrm>
          <a:prstGeom prst="rect">
            <a:avLst/>
          </a:prstGeom>
          <a:solidFill>
            <a:srgbClr val="D9C1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9621179" y="3833431"/>
            <a:ext cx="8158857" cy="4928696"/>
          </a:xfrm>
          <a:custGeom>
            <a:rect b="b" l="l" r="r" t="t"/>
            <a:pathLst>
              <a:path extrusionOk="0" h="4928696" w="8158857">
                <a:moveTo>
                  <a:pt x="0" y="0"/>
                </a:moveTo>
                <a:lnTo>
                  <a:pt x="8158857" y="0"/>
                </a:lnTo>
                <a:lnTo>
                  <a:pt x="8158857" y="4928696"/>
                </a:lnTo>
                <a:lnTo>
                  <a:pt x="0" y="4928696"/>
                </a:lnTo>
                <a:lnTo>
                  <a:pt x="0" y="0"/>
                </a:lnTo>
                <a:close/>
              </a:path>
            </a:pathLst>
          </a:custGeom>
          <a:blipFill rotWithShape="1">
            <a:blip r:embed="rId4">
              <a:alphaModFix amt="37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68" name="Google Shape;168;p6"/>
          <p:cNvGrpSpPr/>
          <p:nvPr/>
        </p:nvGrpSpPr>
        <p:grpSpPr>
          <a:xfrm>
            <a:off x="9744477" y="2234924"/>
            <a:ext cx="8119193" cy="3473885"/>
            <a:chOff x="-170345" y="-395457"/>
            <a:chExt cx="10364045" cy="4631846"/>
          </a:xfrm>
        </p:grpSpPr>
        <p:sp>
          <p:nvSpPr>
            <p:cNvPr id="169" name="Google Shape;169;p6"/>
            <p:cNvSpPr txBox="1"/>
            <p:nvPr/>
          </p:nvSpPr>
          <p:spPr>
            <a:xfrm>
              <a:off x="-170345" y="-395457"/>
              <a:ext cx="10192500" cy="765600"/>
            </a:xfrm>
            <a:prstGeom prst="rect">
              <a:avLst/>
            </a:prstGeom>
            <a:noFill/>
            <a:ln>
              <a:noFill/>
            </a:ln>
          </p:spPr>
          <p:txBody>
            <a:bodyPr anchorCtr="0" anchor="t" bIns="0" lIns="0" spcFirstLastPara="1" rIns="0" wrap="square" tIns="0">
              <a:spAutoFit/>
            </a:bodyPr>
            <a:lstStyle/>
            <a:p>
              <a:pPr indent="0" lvl="0" marL="0" marR="0" rtl="0" algn="ctr">
                <a:lnSpc>
                  <a:spcPct val="125006"/>
                </a:lnSpc>
                <a:spcBef>
                  <a:spcPts val="0"/>
                </a:spcBef>
                <a:spcAft>
                  <a:spcPts val="0"/>
                </a:spcAft>
                <a:buClr>
                  <a:srgbClr val="000000"/>
                </a:buClr>
                <a:buSzPts val="3731"/>
                <a:buFont typeface="Arial"/>
                <a:buNone/>
              </a:pPr>
              <a:r>
                <a:rPr b="1" i="0" lang="en-US" sz="3731" u="none" cap="none" strike="noStrike">
                  <a:solidFill>
                    <a:srgbClr val="FEFFF8"/>
                  </a:solidFill>
                  <a:latin typeface="Arial"/>
                  <a:ea typeface="Arial"/>
                  <a:cs typeface="Arial"/>
                  <a:sym typeface="Arial"/>
                </a:rPr>
                <a:t>INSHORE POLLUTION PATHWAYS</a:t>
              </a:r>
              <a:endParaRPr b="1" i="0" sz="1400" u="none" cap="none" strike="noStrike">
                <a:solidFill>
                  <a:srgbClr val="000000"/>
                </a:solidFill>
                <a:latin typeface="Arial"/>
                <a:ea typeface="Arial"/>
                <a:cs typeface="Arial"/>
                <a:sym typeface="Arial"/>
              </a:endParaRPr>
            </a:p>
          </p:txBody>
        </p:sp>
        <p:sp>
          <p:nvSpPr>
            <p:cNvPr id="170" name="Google Shape;170;p6"/>
            <p:cNvSpPr txBox="1"/>
            <p:nvPr/>
          </p:nvSpPr>
          <p:spPr>
            <a:xfrm>
              <a:off x="0" y="1122389"/>
              <a:ext cx="10193700" cy="3114000"/>
            </a:xfrm>
            <a:prstGeom prst="rect">
              <a:avLst/>
            </a:prstGeom>
            <a:noFill/>
            <a:ln>
              <a:noFill/>
            </a:ln>
          </p:spPr>
          <p:txBody>
            <a:bodyPr anchorCtr="0" anchor="t" bIns="0" lIns="0" spcFirstLastPara="1" rIns="0" wrap="square" tIns="0">
              <a:spAutoFit/>
            </a:bodyPr>
            <a:lstStyle/>
            <a:p>
              <a:pPr indent="0" lvl="0" marL="0" marR="0" rtl="0" algn="l">
                <a:lnSpc>
                  <a:spcPct val="140052"/>
                </a:lnSpc>
                <a:spcBef>
                  <a:spcPts val="0"/>
                </a:spcBef>
                <a:spcAft>
                  <a:spcPts val="0"/>
                </a:spcAft>
                <a:buClr>
                  <a:srgbClr val="000000"/>
                </a:buClr>
                <a:buSzPts val="1895"/>
                <a:buFont typeface="Arial"/>
                <a:buNone/>
              </a:pPr>
              <a:r>
                <a:rPr b="0" i="0" lang="en-US" sz="1895" u="none" cap="none" strike="noStrike">
                  <a:solidFill>
                    <a:srgbClr val="52584D"/>
                  </a:solidFill>
                  <a:latin typeface="Arial"/>
                  <a:ea typeface="Arial"/>
                  <a:cs typeface="Arial"/>
                  <a:sym typeface="Arial"/>
                </a:rPr>
                <a:t>•Pollution from urban and industrial sources often finds its way into the river systems due to runoff and direct discharge.</a:t>
              </a:r>
              <a:endParaRPr b="0" i="0" sz="1400" u="none" cap="none" strike="noStrike">
                <a:solidFill>
                  <a:srgbClr val="000000"/>
                </a:solidFill>
                <a:latin typeface="Arial"/>
                <a:ea typeface="Arial"/>
                <a:cs typeface="Arial"/>
                <a:sym typeface="Arial"/>
              </a:endParaRPr>
            </a:p>
            <a:p>
              <a:pPr indent="0" lvl="0" marL="0" marR="0" rtl="0" algn="l">
                <a:lnSpc>
                  <a:spcPct val="140052"/>
                </a:lnSpc>
                <a:spcBef>
                  <a:spcPts val="0"/>
                </a:spcBef>
                <a:spcAft>
                  <a:spcPts val="0"/>
                </a:spcAft>
                <a:buClr>
                  <a:srgbClr val="000000"/>
                </a:buClr>
                <a:buSzPts val="1895"/>
                <a:buFont typeface="Arial"/>
                <a:buNone/>
              </a:pPr>
              <a:r>
                <a:rPr b="0" i="0" lang="en-US" sz="1895" u="none" cap="none" strike="noStrike">
                  <a:solidFill>
                    <a:srgbClr val="52584D"/>
                  </a:solidFill>
                  <a:latin typeface="Arial"/>
                  <a:ea typeface="Arial"/>
                  <a:cs typeface="Arial"/>
                  <a:sym typeface="Arial"/>
                </a:rPr>
                <a:t>•These pollutants are then </a:t>
              </a:r>
              <a:r>
                <a:rPr b="1" i="0" lang="en-US" sz="1895" u="none" cap="none" strike="noStrike">
                  <a:solidFill>
                    <a:srgbClr val="52584D"/>
                  </a:solidFill>
                  <a:latin typeface="Arial"/>
                  <a:ea typeface="Arial"/>
                  <a:cs typeface="Arial"/>
                  <a:sym typeface="Arial"/>
                </a:rPr>
                <a:t>carried downstream by the rivers, eventually reaching the sea.</a:t>
              </a:r>
              <a:endParaRPr b="1" i="0" sz="1400" u="none" cap="none" strike="noStrike">
                <a:solidFill>
                  <a:srgbClr val="000000"/>
                </a:solidFill>
                <a:latin typeface="Arial"/>
                <a:ea typeface="Arial"/>
                <a:cs typeface="Arial"/>
                <a:sym typeface="Arial"/>
              </a:endParaRPr>
            </a:p>
            <a:p>
              <a:pPr indent="0" lvl="0" marL="0" marR="0" rtl="0" algn="l">
                <a:lnSpc>
                  <a:spcPct val="140052"/>
                </a:lnSpc>
                <a:spcBef>
                  <a:spcPts val="0"/>
                </a:spcBef>
                <a:spcAft>
                  <a:spcPts val="0"/>
                </a:spcAft>
                <a:buClr>
                  <a:srgbClr val="000000"/>
                </a:buClr>
                <a:buSzPts val="1895"/>
                <a:buFont typeface="Arial"/>
                <a:buNone/>
              </a:pPr>
              <a:r>
                <a:rPr b="0" i="0" lang="en-US" sz="1895" u="none" cap="none" strike="noStrike">
                  <a:solidFill>
                    <a:srgbClr val="52584D"/>
                  </a:solidFill>
                  <a:latin typeface="Arial"/>
                  <a:ea typeface="Arial"/>
                  <a:cs typeface="Arial"/>
                  <a:sym typeface="Arial"/>
                </a:rPr>
                <a:t>•Inshore pollution occurs when</a:t>
              </a:r>
              <a:r>
                <a:rPr b="1" i="0" lang="en-US" sz="1895" u="none" cap="none" strike="noStrike">
                  <a:solidFill>
                    <a:srgbClr val="52584D"/>
                  </a:solidFill>
                  <a:latin typeface="Arial"/>
                  <a:ea typeface="Arial"/>
                  <a:cs typeface="Arial"/>
                  <a:sym typeface="Arial"/>
                </a:rPr>
                <a:t> these contaminants are discharged into coastal and nearshore waters, affecting the marine ecosystem.</a:t>
              </a:r>
              <a:endParaRPr b="1" i="0" sz="1400" u="none" cap="none" strike="noStrike">
                <a:solidFill>
                  <a:srgbClr val="000000"/>
                </a:solidFill>
                <a:latin typeface="Arial"/>
                <a:ea typeface="Arial"/>
                <a:cs typeface="Arial"/>
                <a:sym typeface="Arial"/>
              </a:endParaRPr>
            </a:p>
          </p:txBody>
        </p:sp>
      </p:grpSp>
      <p:grpSp>
        <p:nvGrpSpPr>
          <p:cNvPr id="171" name="Google Shape;171;p6"/>
          <p:cNvGrpSpPr/>
          <p:nvPr/>
        </p:nvGrpSpPr>
        <p:grpSpPr>
          <a:xfrm>
            <a:off x="9649475" y="6479925"/>
            <a:ext cx="8158576" cy="3457350"/>
            <a:chOff x="1250" y="-19050"/>
            <a:chExt cx="10666200" cy="4609800"/>
          </a:xfrm>
        </p:grpSpPr>
        <p:sp>
          <p:nvSpPr>
            <p:cNvPr id="172" name="Google Shape;172;p6"/>
            <p:cNvSpPr txBox="1"/>
            <p:nvPr/>
          </p:nvSpPr>
          <p:spPr>
            <a:xfrm>
              <a:off x="1250" y="-19050"/>
              <a:ext cx="10192500" cy="1655700"/>
            </a:xfrm>
            <a:prstGeom prst="rect">
              <a:avLst/>
            </a:prstGeom>
            <a:noFill/>
            <a:ln>
              <a:noFill/>
            </a:ln>
          </p:spPr>
          <p:txBody>
            <a:bodyPr anchorCtr="0" anchor="t" bIns="0" lIns="0" spcFirstLastPara="1" rIns="0" wrap="square" tIns="0">
              <a:spAutoFit/>
            </a:bodyPr>
            <a:lstStyle/>
            <a:p>
              <a:pPr indent="0" lvl="0" marL="0" marR="0" rtl="0" algn="ctr">
                <a:lnSpc>
                  <a:spcPct val="124986"/>
                </a:lnSpc>
                <a:spcBef>
                  <a:spcPts val="0"/>
                </a:spcBef>
                <a:spcAft>
                  <a:spcPts val="0"/>
                </a:spcAft>
                <a:buClr>
                  <a:srgbClr val="000000"/>
                </a:buClr>
                <a:buSzPts val="3586"/>
                <a:buFont typeface="Arial"/>
                <a:buNone/>
              </a:pPr>
              <a:r>
                <a:rPr b="1" i="0" lang="en-US" sz="3586" u="none" cap="none" strike="noStrike">
                  <a:solidFill>
                    <a:srgbClr val="FEFFF8"/>
                  </a:solidFill>
                  <a:latin typeface="Arial"/>
                  <a:ea typeface="Arial"/>
                  <a:cs typeface="Arial"/>
                  <a:sym typeface="Arial"/>
                </a:rPr>
                <a:t>URBANIZATION AND INDUSTRIALIZATION</a:t>
              </a:r>
              <a:endParaRPr b="1" i="0" sz="1400" u="none" cap="none" strike="noStrike">
                <a:solidFill>
                  <a:srgbClr val="000000"/>
                </a:solidFill>
                <a:latin typeface="Arial"/>
                <a:ea typeface="Arial"/>
                <a:cs typeface="Arial"/>
                <a:sym typeface="Arial"/>
              </a:endParaRPr>
            </a:p>
          </p:txBody>
        </p:sp>
        <p:sp>
          <p:nvSpPr>
            <p:cNvPr id="173" name="Google Shape;173;p6"/>
            <p:cNvSpPr txBox="1"/>
            <p:nvPr/>
          </p:nvSpPr>
          <p:spPr>
            <a:xfrm>
              <a:off x="125450" y="1636650"/>
              <a:ext cx="10542000" cy="29541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1799"/>
                <a:buFont typeface="Arial"/>
                <a:buNone/>
              </a:pPr>
              <a:r>
                <a:rPr b="0" i="0" lang="en-US" sz="1799" u="none" cap="none" strike="noStrike">
                  <a:solidFill>
                    <a:srgbClr val="52584D"/>
                  </a:solidFill>
                  <a:latin typeface="Arial"/>
                  <a:ea typeface="Arial"/>
                  <a:cs typeface="Arial"/>
                  <a:sym typeface="Arial"/>
                </a:rPr>
                <a:t>•Over the years, Malaysia has witnessed</a:t>
              </a:r>
              <a:r>
                <a:rPr b="1" i="0" lang="en-US" sz="1799" u="none" cap="none" strike="noStrike">
                  <a:solidFill>
                    <a:srgbClr val="52584D"/>
                  </a:solidFill>
                  <a:latin typeface="Arial"/>
                  <a:ea typeface="Arial"/>
                  <a:cs typeface="Arial"/>
                  <a:sym typeface="Arial"/>
                </a:rPr>
                <a:t> rapid urbanization and industrialization, especially along the coast and riverbanks.</a:t>
              </a:r>
              <a:endParaRPr b="1" i="0" sz="1400" u="none" cap="none" strike="noStrike">
                <a:solidFill>
                  <a:srgbClr val="000000"/>
                </a:solidFill>
                <a:latin typeface="Arial"/>
                <a:ea typeface="Arial"/>
                <a:cs typeface="Arial"/>
                <a:sym typeface="Arial"/>
              </a:endParaRPr>
            </a:p>
            <a:p>
              <a:pPr indent="0" lvl="0" marL="0" marR="0" rtl="0" algn="l">
                <a:lnSpc>
                  <a:spcPct val="140022"/>
                </a:lnSpc>
                <a:spcBef>
                  <a:spcPts val="0"/>
                </a:spcBef>
                <a:spcAft>
                  <a:spcPts val="0"/>
                </a:spcAft>
                <a:buClr>
                  <a:srgbClr val="000000"/>
                </a:buClr>
                <a:buSzPts val="1799"/>
                <a:buFont typeface="Arial"/>
                <a:buNone/>
              </a:pPr>
              <a:r>
                <a:rPr b="0" i="0" lang="en-US" sz="1799" u="none" cap="none" strike="noStrike">
                  <a:solidFill>
                    <a:srgbClr val="52584D"/>
                  </a:solidFill>
                  <a:latin typeface="Arial"/>
                  <a:ea typeface="Arial"/>
                  <a:cs typeface="Arial"/>
                  <a:sym typeface="Arial"/>
                </a:rPr>
                <a:t>•Urban areas generate </a:t>
              </a:r>
              <a:r>
                <a:rPr b="1" i="0" lang="en-US" sz="1799" u="none" cap="none" strike="noStrike">
                  <a:solidFill>
                    <a:srgbClr val="52584D"/>
                  </a:solidFill>
                  <a:latin typeface="Arial"/>
                  <a:ea typeface="Arial"/>
                  <a:cs typeface="Arial"/>
                  <a:sym typeface="Arial"/>
                </a:rPr>
                <a:t>domestic sewage, while industrial zones produce pollutants such as chemicals, heavy metals, and effluents</a:t>
              </a:r>
              <a:r>
                <a:rPr b="0" i="0" lang="en-US" sz="1799" u="none" cap="none" strike="noStrike">
                  <a:solidFill>
                    <a:srgbClr val="52584D"/>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40022"/>
                </a:lnSpc>
                <a:spcBef>
                  <a:spcPts val="0"/>
                </a:spcBef>
                <a:spcAft>
                  <a:spcPts val="0"/>
                </a:spcAft>
                <a:buClr>
                  <a:srgbClr val="000000"/>
                </a:buClr>
                <a:buSzPts val="1799"/>
                <a:buFont typeface="Arial"/>
                <a:buNone/>
              </a:pPr>
              <a:r>
                <a:rPr b="0" i="0" lang="en-US" sz="1799" u="none" cap="none" strike="noStrike">
                  <a:solidFill>
                    <a:srgbClr val="52584D"/>
                  </a:solidFill>
                  <a:latin typeface="Arial"/>
                  <a:ea typeface="Arial"/>
                  <a:cs typeface="Arial"/>
                  <a:sym typeface="Arial"/>
                </a:rPr>
                <a:t>•The concentration of people and industries near rivers results in a higher likelihood of pollution.</a:t>
              </a:r>
              <a:endParaRPr b="0" i="0" sz="1400" u="none" cap="none" strike="noStrike">
                <a:solidFill>
                  <a:srgbClr val="000000"/>
                </a:solidFill>
                <a:latin typeface="Arial"/>
                <a:ea typeface="Arial"/>
                <a:cs typeface="Arial"/>
                <a:sym typeface="Arial"/>
              </a:endParaRPr>
            </a:p>
          </p:txBody>
        </p:sp>
      </p:grpSp>
      <p:sp>
        <p:nvSpPr>
          <p:cNvPr id="174" name="Google Shape;174;p6"/>
          <p:cNvSpPr txBox="1"/>
          <p:nvPr/>
        </p:nvSpPr>
        <p:spPr>
          <a:xfrm>
            <a:off x="525791" y="204356"/>
            <a:ext cx="9352134" cy="1028358"/>
          </a:xfrm>
          <a:prstGeom prst="rect">
            <a:avLst/>
          </a:prstGeom>
          <a:noFill/>
          <a:ln>
            <a:noFill/>
          </a:ln>
        </p:spPr>
        <p:txBody>
          <a:bodyPr anchorCtr="0" anchor="t" bIns="0" lIns="0" spcFirstLastPara="1" rIns="0" wrap="square" tIns="0">
            <a:spAutoFit/>
          </a:bodyPr>
          <a:lstStyle/>
          <a:p>
            <a:pPr indent="0" lvl="0" marL="0" marR="0" rtl="0" algn="l">
              <a:lnSpc>
                <a:spcPct val="134989"/>
              </a:lnSpc>
              <a:spcBef>
                <a:spcPts val="0"/>
              </a:spcBef>
              <a:spcAft>
                <a:spcPts val="0"/>
              </a:spcAft>
              <a:buClr>
                <a:srgbClr val="000000"/>
              </a:buClr>
              <a:buSzPts val="4950"/>
              <a:buFont typeface="Arial"/>
              <a:buNone/>
            </a:pPr>
            <a:r>
              <a:rPr b="1" i="0" lang="en-US" sz="4950" u="none" cap="none" strike="noStrike">
                <a:solidFill>
                  <a:srgbClr val="52584D"/>
                </a:solidFill>
                <a:latin typeface="League Spartan"/>
                <a:ea typeface="League Spartan"/>
                <a:cs typeface="League Spartan"/>
                <a:sym typeface="League Spartan"/>
              </a:rPr>
              <a:t>Sea Pollution in Malaysia</a:t>
            </a:r>
            <a:endParaRPr b="1" i="0" sz="1400" u="none" cap="none" strike="noStrike">
              <a:solidFill>
                <a:srgbClr val="000000"/>
              </a:solidFill>
              <a:latin typeface="Arial"/>
              <a:ea typeface="Arial"/>
              <a:cs typeface="Arial"/>
              <a:sym typeface="Arial"/>
            </a:endParaRPr>
          </a:p>
        </p:txBody>
      </p:sp>
      <p:sp>
        <p:nvSpPr>
          <p:cNvPr id="175" name="Google Shape;175;p6"/>
          <p:cNvSpPr txBox="1"/>
          <p:nvPr/>
        </p:nvSpPr>
        <p:spPr>
          <a:xfrm>
            <a:off x="440842" y="1421446"/>
            <a:ext cx="17551941" cy="43088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Malaysia's geography </a:t>
            </a:r>
            <a:r>
              <a:rPr b="1" i="0" lang="en-US" sz="2000" u="none" cap="none" strike="noStrike">
                <a:solidFill>
                  <a:schemeClr val="dk1"/>
                </a:solidFill>
                <a:latin typeface="Arial"/>
                <a:ea typeface="Arial"/>
                <a:cs typeface="Arial"/>
                <a:sym typeface="Arial"/>
              </a:rPr>
              <a:t>features numerous rivers that are interconnected with the sea</a:t>
            </a:r>
            <a:r>
              <a:rPr b="0" i="0" lang="en-US" sz="2000" u="none" cap="none" strike="noStrike">
                <a:solidFill>
                  <a:srgbClr val="000000"/>
                </a:solidFill>
                <a:latin typeface="Arial"/>
                <a:ea typeface="Arial"/>
                <a:cs typeface="Arial"/>
                <a:sym typeface="Arial"/>
              </a:rPr>
              <a:t>, and this connectivity plays a significant role in inshore pollution.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179" name="Shape 179"/>
        <p:cNvGrpSpPr/>
        <p:nvPr/>
      </p:nvGrpSpPr>
      <p:grpSpPr>
        <a:xfrm>
          <a:off x="0" y="0"/>
          <a:ext cx="0" cy="0"/>
          <a:chOff x="0" y="0"/>
          <a:chExt cx="0" cy="0"/>
        </a:xfrm>
      </p:grpSpPr>
      <p:sp>
        <p:nvSpPr>
          <p:cNvPr id="180" name="Google Shape;180;p7"/>
          <p:cNvSpPr/>
          <p:nvPr/>
        </p:nvSpPr>
        <p:spPr>
          <a:xfrm>
            <a:off x="1028700" y="-335920"/>
            <a:ext cx="8385423" cy="10958840"/>
          </a:xfrm>
          <a:prstGeom prst="rect">
            <a:avLst/>
          </a:prstGeom>
          <a:solidFill>
            <a:srgbClr val="FEFF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9240454" y="-206200"/>
            <a:ext cx="18654577" cy="10493200"/>
          </a:xfrm>
          <a:custGeom>
            <a:rect b="b" l="l" r="r" t="t"/>
            <a:pathLst>
              <a:path extrusionOk="0" h="10493200" w="18654577">
                <a:moveTo>
                  <a:pt x="0" y="0"/>
                </a:moveTo>
                <a:lnTo>
                  <a:pt x="18654577" y="0"/>
                </a:lnTo>
                <a:lnTo>
                  <a:pt x="18654577" y="10493200"/>
                </a:lnTo>
                <a:lnTo>
                  <a:pt x="0" y="10493200"/>
                </a:lnTo>
                <a:lnTo>
                  <a:pt x="0" y="0"/>
                </a:lnTo>
                <a:close/>
              </a:path>
            </a:pathLst>
          </a:custGeom>
          <a:blipFill rotWithShape="1">
            <a:blip r:embed="rId3">
              <a:alphaModFix amt="67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1028700" y="9258300"/>
            <a:ext cx="16230600" cy="578485"/>
            <a:chOff x="0" y="0"/>
            <a:chExt cx="21640800" cy="771313"/>
          </a:xfrm>
        </p:grpSpPr>
        <p:sp>
          <p:nvSpPr>
            <p:cNvPr id="183" name="Google Shape;183;p7"/>
            <p:cNvSpPr txBox="1"/>
            <p:nvPr/>
          </p:nvSpPr>
          <p:spPr>
            <a:xfrm>
              <a:off x="11497147" y="428625"/>
              <a:ext cx="10143653" cy="342688"/>
            </a:xfrm>
            <a:prstGeom prst="rect">
              <a:avLst/>
            </a:prstGeom>
            <a:noFill/>
            <a:ln>
              <a:noFill/>
            </a:ln>
          </p:spPr>
          <p:txBody>
            <a:bodyPr anchorCtr="0" anchor="t" bIns="0" lIns="0" spcFirstLastPara="1" rIns="0" wrap="square" tIns="0">
              <a:spAutoFit/>
            </a:bodyPr>
            <a:lstStyle/>
            <a:p>
              <a:pPr indent="0" lvl="0" marL="0" marR="0" rtl="0" algn="r">
                <a:lnSpc>
                  <a:spcPct val="124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7"/>
            <p:cNvSpPr/>
            <p:nvPr/>
          </p:nvSpPr>
          <p:spPr>
            <a:xfrm>
              <a:off x="0" y="0"/>
              <a:ext cx="21640800" cy="50800"/>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7"/>
          <p:cNvGrpSpPr/>
          <p:nvPr/>
        </p:nvGrpSpPr>
        <p:grpSpPr>
          <a:xfrm>
            <a:off x="421268" y="2021433"/>
            <a:ext cx="10134437" cy="6762321"/>
            <a:chOff x="-3327935" y="1216160"/>
            <a:chExt cx="12324269" cy="8958486"/>
          </a:xfrm>
        </p:grpSpPr>
        <p:sp>
          <p:nvSpPr>
            <p:cNvPr id="186" name="Google Shape;186;p7"/>
            <p:cNvSpPr/>
            <p:nvPr/>
          </p:nvSpPr>
          <p:spPr>
            <a:xfrm>
              <a:off x="-3327935" y="1216160"/>
              <a:ext cx="12324269" cy="8620625"/>
            </a:xfrm>
            <a:custGeom>
              <a:rect b="b" l="l" r="r" t="t"/>
              <a:pathLst>
                <a:path extrusionOk="0" h="6469512" w="9628335">
                  <a:moveTo>
                    <a:pt x="0" y="0"/>
                  </a:moveTo>
                  <a:lnTo>
                    <a:pt x="9628335" y="0"/>
                  </a:lnTo>
                  <a:lnTo>
                    <a:pt x="9628335" y="6469512"/>
                  </a:lnTo>
                  <a:lnTo>
                    <a:pt x="0" y="646951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rot="-2235704">
              <a:off x="-956402" y="1907679"/>
              <a:ext cx="2035880" cy="8520231"/>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188" name="Google Shape;188;p7"/>
          <p:cNvGrpSpPr/>
          <p:nvPr/>
        </p:nvGrpSpPr>
        <p:grpSpPr>
          <a:xfrm>
            <a:off x="10954280" y="3156614"/>
            <a:ext cx="6912451" cy="4311517"/>
            <a:chOff x="0" y="-47625"/>
            <a:chExt cx="9216600" cy="5748689"/>
          </a:xfrm>
        </p:grpSpPr>
        <p:sp>
          <p:nvSpPr>
            <p:cNvPr id="189" name="Google Shape;189;p7"/>
            <p:cNvSpPr txBox="1"/>
            <p:nvPr/>
          </p:nvSpPr>
          <p:spPr>
            <a:xfrm>
              <a:off x="0" y="-47625"/>
              <a:ext cx="9216600" cy="467940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3300"/>
                <a:buFont typeface="Arial"/>
                <a:buNone/>
              </a:pPr>
              <a:r>
                <a:rPr b="0" i="0" lang="en-US" sz="3300" u="none" cap="none" strike="noStrike">
                  <a:solidFill>
                    <a:srgbClr val="52584D"/>
                  </a:solidFill>
                  <a:latin typeface="League Spartan"/>
                  <a:ea typeface="League Spartan"/>
                  <a:cs typeface="League Spartan"/>
                  <a:sym typeface="League Spartan"/>
                </a:rPr>
                <a:t>Sea pollution (inshore) due to river pollution that connected to the sea. </a:t>
              </a:r>
              <a:r>
                <a:rPr b="1" i="0" lang="en-US" sz="3500" u="none" cap="none" strike="noStrike">
                  <a:solidFill>
                    <a:srgbClr val="FF0000"/>
                  </a:solidFill>
                  <a:latin typeface="League Spartan"/>
                  <a:ea typeface="League Spartan"/>
                  <a:cs typeface="League Spartan"/>
                  <a:sym typeface="League Spartan"/>
                </a:rPr>
                <a:t>River pollution</a:t>
              </a:r>
              <a:r>
                <a:rPr b="0" i="0" lang="en-US" sz="3300" u="none" cap="none" strike="noStrike">
                  <a:solidFill>
                    <a:srgbClr val="52584D"/>
                  </a:solidFill>
                  <a:latin typeface="League Spartan"/>
                  <a:ea typeface="League Spartan"/>
                  <a:cs typeface="League Spartan"/>
                  <a:sym typeface="League Spartan"/>
                </a:rPr>
                <a:t> contributes to sea pollution, leading to a </a:t>
              </a:r>
              <a:r>
                <a:rPr b="1" i="0" lang="en-US" sz="3900" u="none" cap="none" strike="noStrike">
                  <a:solidFill>
                    <a:srgbClr val="FF0000"/>
                  </a:solidFill>
                  <a:latin typeface="League Spartan"/>
                  <a:ea typeface="League Spartan"/>
                  <a:cs typeface="League Spartan"/>
                  <a:sym typeface="League Spartan"/>
                </a:rPr>
                <a:t>decrease in marine catches.</a:t>
              </a:r>
              <a:endParaRPr b="1" i="0" sz="2000" u="none" cap="none" strike="noStrike">
                <a:solidFill>
                  <a:srgbClr val="FF0000"/>
                </a:solidFill>
                <a:latin typeface="Arial"/>
                <a:ea typeface="Arial"/>
                <a:cs typeface="Arial"/>
                <a:sym typeface="Arial"/>
              </a:endParaRPr>
            </a:p>
          </p:txBody>
        </p:sp>
        <p:sp>
          <p:nvSpPr>
            <p:cNvPr id="190" name="Google Shape;190;p7"/>
            <p:cNvSpPr txBox="1"/>
            <p:nvPr/>
          </p:nvSpPr>
          <p:spPr>
            <a:xfrm>
              <a:off x="0" y="4912817"/>
              <a:ext cx="9215776" cy="788247"/>
            </a:xfrm>
            <a:prstGeom prst="rect">
              <a:avLst/>
            </a:prstGeom>
            <a:noFill/>
            <a:ln>
              <a:noFill/>
            </a:ln>
          </p:spPr>
          <p:txBody>
            <a:bodyPr anchorCtr="0" anchor="t" bIns="0" lIns="0" spcFirstLastPara="1" rIns="0" wrap="square" tIns="0">
              <a:spAutoFit/>
            </a:bodyPr>
            <a:lstStyle/>
            <a:p>
              <a:pPr indent="0" lvl="0" marL="0" marR="0" rtl="0" algn="l">
                <a:lnSpc>
                  <a:spcPct val="267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7"/>
          <p:cNvSpPr txBox="1"/>
          <p:nvPr/>
        </p:nvSpPr>
        <p:spPr>
          <a:xfrm>
            <a:off x="595280" y="6871993"/>
            <a:ext cx="2214695" cy="144655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Red zone areas indicate polluted region in West Malaysia.</a:t>
            </a:r>
            <a:endParaRPr/>
          </a:p>
        </p:txBody>
      </p:sp>
      <p:cxnSp>
        <p:nvCxnSpPr>
          <p:cNvPr id="192" name="Google Shape;192;p7"/>
          <p:cNvCxnSpPr/>
          <p:nvPr/>
        </p:nvCxnSpPr>
        <p:spPr>
          <a:xfrm flipH="1" rot="10800000">
            <a:off x="1702628" y="5759293"/>
            <a:ext cx="511200" cy="1112700"/>
          </a:xfrm>
          <a:prstGeom prst="straightConnector1">
            <a:avLst/>
          </a:prstGeom>
          <a:noFill/>
          <a:ln cap="flat" cmpd="sng" w="57150">
            <a:solidFill>
              <a:srgbClr val="FF0000"/>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p:nvPr/>
        </p:nvSpPr>
        <p:spPr>
          <a:xfrm>
            <a:off x="1028700" y="-335920"/>
            <a:ext cx="8385423" cy="10958840"/>
          </a:xfrm>
          <a:prstGeom prst="rect">
            <a:avLst/>
          </a:prstGeom>
          <a:solidFill>
            <a:srgbClr val="FEFF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26"/>
          <p:cNvGrpSpPr/>
          <p:nvPr/>
        </p:nvGrpSpPr>
        <p:grpSpPr>
          <a:xfrm>
            <a:off x="1028700" y="9258300"/>
            <a:ext cx="16230600" cy="578485"/>
            <a:chOff x="0" y="0"/>
            <a:chExt cx="21640800" cy="771313"/>
          </a:xfrm>
        </p:grpSpPr>
        <p:sp>
          <p:nvSpPr>
            <p:cNvPr id="199" name="Google Shape;199;p26"/>
            <p:cNvSpPr txBox="1"/>
            <p:nvPr/>
          </p:nvSpPr>
          <p:spPr>
            <a:xfrm>
              <a:off x="11497147" y="428625"/>
              <a:ext cx="10143653" cy="342688"/>
            </a:xfrm>
            <a:prstGeom prst="rect">
              <a:avLst/>
            </a:prstGeom>
            <a:noFill/>
            <a:ln>
              <a:noFill/>
            </a:ln>
          </p:spPr>
          <p:txBody>
            <a:bodyPr anchorCtr="0" anchor="t" bIns="0" lIns="0" spcFirstLastPara="1" rIns="0" wrap="square" tIns="0">
              <a:spAutoFit/>
            </a:bodyPr>
            <a:lstStyle/>
            <a:p>
              <a:pPr indent="0" lvl="0" marL="0" marR="0" rtl="0" algn="r">
                <a:lnSpc>
                  <a:spcPct val="124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26"/>
            <p:cNvSpPr/>
            <p:nvPr/>
          </p:nvSpPr>
          <p:spPr>
            <a:xfrm>
              <a:off x="0" y="0"/>
              <a:ext cx="21640800" cy="50800"/>
            </a:xfrm>
            <a:prstGeom prst="rect">
              <a:avLst/>
            </a:prstGeom>
            <a:solidFill>
              <a:srgbClr val="5258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26"/>
          <p:cNvSpPr txBox="1"/>
          <p:nvPr/>
        </p:nvSpPr>
        <p:spPr>
          <a:xfrm>
            <a:off x="10974692" y="11144342"/>
            <a:ext cx="6911833" cy="591185"/>
          </a:xfrm>
          <a:prstGeom prst="rect">
            <a:avLst/>
          </a:prstGeom>
          <a:noFill/>
          <a:ln>
            <a:noFill/>
          </a:ln>
        </p:spPr>
        <p:txBody>
          <a:bodyPr anchorCtr="0" anchor="t" bIns="0" lIns="0" spcFirstLastPara="1" rIns="0" wrap="square" tIns="0">
            <a:spAutoFit/>
          </a:bodyPr>
          <a:lstStyle/>
          <a:p>
            <a:pPr indent="0" lvl="0" marL="0" marR="0" rtl="0" algn="l">
              <a:lnSpc>
                <a:spcPct val="267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2" name="Google Shape;202;p26"/>
          <p:cNvPicPr preferRelativeResize="0"/>
          <p:nvPr/>
        </p:nvPicPr>
        <p:blipFill rotWithShape="1">
          <a:blip r:embed="rId3">
            <a:alphaModFix/>
          </a:blip>
          <a:srcRect b="0" l="0" r="0" t="0"/>
          <a:stretch/>
        </p:blipFill>
        <p:spPr>
          <a:xfrm>
            <a:off x="805451" y="410683"/>
            <a:ext cx="9785486" cy="9265579"/>
          </a:xfrm>
          <a:prstGeom prst="rect">
            <a:avLst/>
          </a:prstGeom>
          <a:noFill/>
          <a:ln>
            <a:noFill/>
          </a:ln>
        </p:spPr>
      </p:pic>
      <p:sp>
        <p:nvSpPr>
          <p:cNvPr id="203" name="Google Shape;203;p26"/>
          <p:cNvSpPr/>
          <p:nvPr/>
        </p:nvSpPr>
        <p:spPr>
          <a:xfrm>
            <a:off x="8991600" y="49911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4" name="Google Shape;204;p26"/>
          <p:cNvPicPr preferRelativeResize="0"/>
          <p:nvPr/>
        </p:nvPicPr>
        <p:blipFill rotWithShape="1">
          <a:blip r:embed="rId4">
            <a:alphaModFix/>
          </a:blip>
          <a:srcRect b="8105" l="12080" r="48198" t="16316"/>
          <a:stretch/>
        </p:blipFill>
        <p:spPr>
          <a:xfrm>
            <a:off x="8134767" y="1575401"/>
            <a:ext cx="2265375" cy="2628110"/>
          </a:xfrm>
          <a:prstGeom prst="rect">
            <a:avLst/>
          </a:prstGeom>
          <a:noFill/>
          <a:ln>
            <a:noFill/>
          </a:ln>
        </p:spPr>
      </p:pic>
      <p:sp>
        <p:nvSpPr>
          <p:cNvPr id="205" name="Google Shape;205;p26"/>
          <p:cNvSpPr txBox="1"/>
          <p:nvPr/>
        </p:nvSpPr>
        <p:spPr>
          <a:xfrm>
            <a:off x="10781732" y="1537301"/>
            <a:ext cx="6803342" cy="65556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800" u="none" cap="none" strike="noStrike">
                <a:solidFill>
                  <a:srgbClr val="000000"/>
                </a:solidFill>
                <a:latin typeface="League Spartan"/>
                <a:ea typeface="League Spartan"/>
                <a:cs typeface="League Spartan"/>
                <a:sym typeface="League Spartan"/>
              </a:rPr>
              <a:t>Water quality in Malaysia is a </a:t>
            </a:r>
            <a:r>
              <a:rPr b="1" i="0" lang="en-US" sz="2800" u="none" cap="none" strike="noStrike">
                <a:solidFill>
                  <a:srgbClr val="000000"/>
                </a:solidFill>
                <a:latin typeface="League Spartan"/>
                <a:ea typeface="League Spartan"/>
                <a:cs typeface="League Spartan"/>
                <a:sym typeface="League Spartan"/>
              </a:rPr>
              <a:t>major concern due to pollution</a:t>
            </a:r>
            <a:r>
              <a:rPr b="0" i="0" lang="en-US" sz="2800" u="none" cap="none" strike="noStrike">
                <a:solidFill>
                  <a:srgbClr val="000000"/>
                </a:solidFill>
                <a:latin typeface="League Spartan"/>
                <a:ea typeface="League Spartan"/>
                <a:cs typeface="League Spartan"/>
                <a:sym typeface="League Spartan"/>
              </a:rPr>
              <a:t>.</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League Spartan"/>
              <a:ea typeface="League Spartan"/>
              <a:cs typeface="League Spartan"/>
              <a:sym typeface="League Spart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League Spartan"/>
                <a:ea typeface="League Spartan"/>
                <a:cs typeface="League Spartan"/>
                <a:sym typeface="League Spartan"/>
              </a:rPr>
              <a:t>According to the Department of Environment, approximately </a:t>
            </a:r>
            <a:r>
              <a:rPr b="1" i="0" lang="en-US" sz="2800" u="none" cap="none" strike="noStrike">
                <a:solidFill>
                  <a:srgbClr val="000000"/>
                </a:solidFill>
                <a:latin typeface="League Spartan"/>
                <a:ea typeface="League Spartan"/>
                <a:cs typeface="League Spartan"/>
                <a:sym typeface="League Spartan"/>
              </a:rPr>
              <a:t>20% of rivers in Malaysia were classified as slightly polluted, while 75% were categorized as clean</a:t>
            </a:r>
            <a:r>
              <a:rPr b="0" i="0" lang="en-US" sz="2800" u="none" cap="none" strike="noStrike">
                <a:solidFill>
                  <a:srgbClr val="000000"/>
                </a:solidFill>
                <a:latin typeface="League Spartan"/>
                <a:ea typeface="League Spartan"/>
                <a:cs typeface="League Spartan"/>
                <a:sym typeface="League Spartan"/>
              </a:rPr>
              <a:t>. </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League Spartan"/>
              <a:ea typeface="League Spartan"/>
              <a:cs typeface="League Spartan"/>
              <a:sym typeface="League Spartan"/>
            </a:endParaRPr>
          </a:p>
          <a:p>
            <a:pPr indent="0" lvl="0" marL="0" marR="0" rtl="0" algn="just">
              <a:lnSpc>
                <a:spcPct val="100000"/>
              </a:lnSpc>
              <a:spcBef>
                <a:spcPts val="0"/>
              </a:spcBef>
              <a:spcAft>
                <a:spcPts val="0"/>
              </a:spcAft>
              <a:buNone/>
            </a:pPr>
            <a:r>
              <a:rPr b="0" i="0" lang="en-US" sz="2800" u="none" cap="none" strike="noStrike">
                <a:solidFill>
                  <a:srgbClr val="000000"/>
                </a:solidFill>
                <a:latin typeface="League Spartan"/>
                <a:ea typeface="League Spartan"/>
                <a:cs typeface="League Spartan"/>
                <a:sym typeface="League Spartan"/>
              </a:rPr>
              <a:t>In the same year, </a:t>
            </a:r>
            <a:r>
              <a:rPr b="1" i="0" lang="en-US" sz="2800" u="none" cap="none" strike="noStrike">
                <a:solidFill>
                  <a:srgbClr val="000000"/>
                </a:solidFill>
                <a:latin typeface="League Spartan"/>
                <a:ea typeface="League Spartan"/>
                <a:cs typeface="League Spartan"/>
                <a:sym typeface="League Spartan"/>
              </a:rPr>
              <a:t>nearly 5% of rivers in the country were considered polluted</a:t>
            </a:r>
            <a:r>
              <a:rPr b="0" i="0" lang="en-US" sz="2800" u="none" cap="none" strike="noStrike">
                <a:solidFill>
                  <a:srgbClr val="000000"/>
                </a:solidFill>
                <a:latin typeface="League Spartan"/>
                <a:ea typeface="League Spartan"/>
                <a:cs typeface="League Spartan"/>
                <a:sym typeface="League Spartan"/>
              </a:rPr>
              <a:t>. The National Water Quality Standards set by the Department of Environment provide guidelines for the quality of water in Malaysia.</a:t>
            </a:r>
            <a:endParaRPr b="0" i="0" sz="2800" u="none" cap="none" strike="noStrike">
              <a:solidFill>
                <a:srgbClr val="000000"/>
              </a:solidFill>
              <a:latin typeface="League Spartan"/>
              <a:ea typeface="League Spartan"/>
              <a:cs typeface="League Spartan"/>
              <a:sym typeface="League Spart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1BB"/>
        </a:solidFill>
      </p:bgPr>
    </p:bg>
    <p:spTree>
      <p:nvGrpSpPr>
        <p:cNvPr id="209" name="Shape 209"/>
        <p:cNvGrpSpPr/>
        <p:nvPr/>
      </p:nvGrpSpPr>
      <p:grpSpPr>
        <a:xfrm>
          <a:off x="0" y="0"/>
          <a:ext cx="0" cy="0"/>
          <a:chOff x="0" y="0"/>
          <a:chExt cx="0" cy="0"/>
        </a:xfrm>
      </p:grpSpPr>
      <p:sp>
        <p:nvSpPr>
          <p:cNvPr id="210" name="Google Shape;210;p8"/>
          <p:cNvSpPr/>
          <p:nvPr/>
        </p:nvSpPr>
        <p:spPr>
          <a:xfrm>
            <a:off x="0" y="-335920"/>
            <a:ext cx="9414124" cy="10958840"/>
          </a:xfrm>
          <a:prstGeom prst="rect">
            <a:avLst/>
          </a:prstGeom>
          <a:solidFill>
            <a:srgbClr val="FEFF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a:off x="-15648371" y="-335920"/>
            <a:ext cx="15440150" cy="10287000"/>
          </a:xfrm>
          <a:custGeom>
            <a:rect b="b" l="l" r="r" t="t"/>
            <a:pathLst>
              <a:path extrusionOk="0" h="10287000" w="15440150">
                <a:moveTo>
                  <a:pt x="0" y="0"/>
                </a:moveTo>
                <a:lnTo>
                  <a:pt x="15440151" y="0"/>
                </a:lnTo>
                <a:lnTo>
                  <a:pt x="15440151" y="10287000"/>
                </a:lnTo>
                <a:lnTo>
                  <a:pt x="0" y="10287000"/>
                </a:lnTo>
                <a:lnTo>
                  <a:pt x="0" y="0"/>
                </a:lnTo>
                <a:close/>
              </a:path>
            </a:pathLst>
          </a:custGeom>
          <a:blipFill rotWithShape="1">
            <a:blip r:embed="rId3">
              <a:alphaModFix amt="1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a:off x="-7928296" y="938667"/>
            <a:ext cx="7776061" cy="6836097"/>
          </a:xfrm>
          <a:custGeom>
            <a:rect b="b" l="l" r="r" t="t"/>
            <a:pathLst>
              <a:path extrusionOk="0" h="6836097" w="7776061">
                <a:moveTo>
                  <a:pt x="0" y="0"/>
                </a:moveTo>
                <a:lnTo>
                  <a:pt x="7776061" y="0"/>
                </a:lnTo>
                <a:lnTo>
                  <a:pt x="7776061" y="6836097"/>
                </a:lnTo>
                <a:lnTo>
                  <a:pt x="0" y="683609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8"/>
          <p:cNvSpPr txBox="1"/>
          <p:nvPr/>
        </p:nvSpPr>
        <p:spPr>
          <a:xfrm>
            <a:off x="510817" y="314749"/>
            <a:ext cx="8408594" cy="2585323"/>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rgbClr val="52584D"/>
                </a:solidFill>
                <a:latin typeface="League Spartan"/>
                <a:ea typeface="League Spartan"/>
                <a:cs typeface="League Spartan"/>
                <a:sym typeface="League Spartan"/>
              </a:rPr>
              <a:t>Maritime shipping such as </a:t>
            </a:r>
            <a:r>
              <a:rPr b="1" i="0" lang="en-US" sz="2800" u="none" cap="none" strike="noStrike">
                <a:solidFill>
                  <a:srgbClr val="FF0000"/>
                </a:solidFill>
                <a:latin typeface="League Spartan"/>
                <a:ea typeface="League Spartan"/>
                <a:cs typeface="League Spartan"/>
                <a:sym typeface="League Spartan"/>
              </a:rPr>
              <a:t>recreational vessels, fishing boats and scientific research vessels can also be a source of marine pollution</a:t>
            </a:r>
            <a:r>
              <a:rPr b="0" i="0" lang="en-US" sz="2800" u="none" cap="none" strike="noStrike">
                <a:solidFill>
                  <a:srgbClr val="52584D"/>
                </a:solidFill>
                <a:latin typeface="League Spartan"/>
                <a:ea typeface="League Spartan"/>
                <a:cs typeface="League Spartan"/>
                <a:sym typeface="League Spartan"/>
              </a:rPr>
              <a:t> if they fail to properly store and dispose of the litter on board. It is also </a:t>
            </a:r>
            <a:r>
              <a:rPr b="1" i="0" lang="en-US" sz="2800" u="none" cap="none" strike="noStrike">
                <a:solidFill>
                  <a:srgbClr val="FF0000"/>
                </a:solidFill>
                <a:latin typeface="League Spartan"/>
                <a:ea typeface="League Spartan"/>
                <a:cs typeface="League Spartan"/>
                <a:sym typeface="League Spartan"/>
              </a:rPr>
              <a:t>derived from offshore farming, offshore oil and gas platform production operations.</a:t>
            </a:r>
            <a:endParaRPr b="1" i="0" sz="2800" u="none" cap="none" strike="noStrike">
              <a:solidFill>
                <a:srgbClr val="FF0000"/>
              </a:solidFill>
              <a:latin typeface="Arial"/>
              <a:ea typeface="Arial"/>
              <a:cs typeface="Arial"/>
              <a:sym typeface="Arial"/>
            </a:endParaRPr>
          </a:p>
        </p:txBody>
      </p:sp>
      <p:pic>
        <p:nvPicPr>
          <p:cNvPr id="214" name="Google Shape;214;p8"/>
          <p:cNvPicPr preferRelativeResize="0"/>
          <p:nvPr/>
        </p:nvPicPr>
        <p:blipFill rotWithShape="1">
          <a:blip r:embed="rId5">
            <a:alphaModFix/>
          </a:blip>
          <a:srcRect b="0" l="0" r="46432" t="0"/>
          <a:stretch/>
        </p:blipFill>
        <p:spPr>
          <a:xfrm>
            <a:off x="1359950" y="3108790"/>
            <a:ext cx="6797443" cy="7001746"/>
          </a:xfrm>
          <a:prstGeom prst="rect">
            <a:avLst/>
          </a:prstGeom>
          <a:noFill/>
          <a:ln>
            <a:noFill/>
          </a:ln>
        </p:spPr>
      </p:pic>
      <p:pic>
        <p:nvPicPr>
          <p:cNvPr id="215" name="Google Shape;215;p8"/>
          <p:cNvPicPr preferRelativeResize="0"/>
          <p:nvPr/>
        </p:nvPicPr>
        <p:blipFill rotWithShape="1">
          <a:blip r:embed="rId5">
            <a:alphaModFix/>
          </a:blip>
          <a:srcRect b="0" l="54028" r="355" t="0"/>
          <a:stretch/>
        </p:blipFill>
        <p:spPr>
          <a:xfrm>
            <a:off x="11268787" y="190460"/>
            <a:ext cx="5659263" cy="6845310"/>
          </a:xfrm>
          <a:prstGeom prst="rect">
            <a:avLst/>
          </a:prstGeom>
          <a:noFill/>
          <a:ln>
            <a:noFill/>
          </a:ln>
        </p:spPr>
      </p:pic>
      <p:sp>
        <p:nvSpPr>
          <p:cNvPr id="216" name="Google Shape;216;p8"/>
          <p:cNvSpPr txBox="1"/>
          <p:nvPr/>
        </p:nvSpPr>
        <p:spPr>
          <a:xfrm>
            <a:off x="9846223" y="7365757"/>
            <a:ext cx="7992597" cy="2585323"/>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League Spartan"/>
                <a:ea typeface="League Spartan"/>
                <a:cs typeface="League Spartan"/>
                <a:sym typeface="League Spartan"/>
              </a:rPr>
              <a:t>Port Klang’s vessel traffic </a:t>
            </a:r>
            <a:r>
              <a:rPr b="0" i="0" lang="en-US" sz="2800" u="none" cap="none" strike="noStrike">
                <a:solidFill>
                  <a:srgbClr val="52584D"/>
                </a:solidFill>
                <a:latin typeface="League Spartan"/>
                <a:ea typeface="League Spartan"/>
                <a:cs typeface="League Spartan"/>
                <a:sym typeface="League Spartan"/>
              </a:rPr>
              <a:t>management system (VTMS) allows the monitoring of vessels in real time to enable safe and efficient traffic management in port limit. It also provides </a:t>
            </a:r>
            <a:r>
              <a:rPr b="1" i="0" lang="en-US" sz="2800" u="none" cap="none" strike="noStrike">
                <a:solidFill>
                  <a:srgbClr val="FF0000"/>
                </a:solidFill>
                <a:latin typeface="League Spartan"/>
                <a:ea typeface="League Spartan"/>
                <a:cs typeface="League Spartan"/>
                <a:sym typeface="League Spartan"/>
              </a:rPr>
              <a:t>information on vessels transiting the port</a:t>
            </a:r>
            <a:r>
              <a:rPr b="0" i="0" lang="en-US" sz="2800" u="none" cap="none" strike="noStrike">
                <a:solidFill>
                  <a:srgbClr val="52584D"/>
                </a:solidFill>
                <a:latin typeface="League Spartan"/>
                <a:ea typeface="League Spartan"/>
                <a:cs typeface="League Spartan"/>
                <a:sym typeface="League Spartan"/>
              </a:rPr>
              <a:t> such as cargo onboard, last and next port of call and the vessel’s particulars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Eyda</dc:creator>
</cp:coreProperties>
</file>